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video/mp4" Extension="mp4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30"/>
    <p:sldId id="257" r:id="rId31"/>
    <p:sldId id="258" r:id="rId32"/>
    <p:sldId id="259" r:id="rId33"/>
    <p:sldId id="260" r:id="rId34"/>
    <p:sldId id="261" r:id="rId35"/>
    <p:sldId id="262" r:id="rId36"/>
    <p:sldId id="263" r:id="rId37"/>
    <p:sldId id="264" r:id="rId38"/>
    <p:sldId id="265" r:id="rId39"/>
    <p:sldId id="266" r:id="rId40"/>
    <p:sldId id="267" r:id="rId41"/>
    <p:sldId id="268" r:id="rId42"/>
    <p:sldId id="269" r:id="rId43"/>
    <p:sldId id="270" r:id="rId44"/>
    <p:sldId id="271" r:id="rId45"/>
    <p:sldId id="272" r:id="rId46"/>
    <p:sldId id="273" r:id="rId47"/>
    <p:sldId id="274" r:id="rId48"/>
  </p:sldIdLst>
  <p:sldSz cx="18288000" cy="10287000"/>
  <p:notesSz cx="6858000" cy="9144000"/>
  <p:embeddedFontLst>
    <p:embeddedFont>
      <p:font typeface="Arimo" charset="1" panose="020B0604020202020204"/>
      <p:regular r:id="rId6"/>
    </p:embeddedFont>
    <p:embeddedFont>
      <p:font typeface="Arimo Bold" charset="1" panose="020B0704020202020204"/>
      <p:regular r:id="rId7"/>
    </p:embeddedFont>
    <p:embeddedFont>
      <p:font typeface="Arimo Italics" charset="1" panose="020B0604020202090204"/>
      <p:regular r:id="rId8"/>
    </p:embeddedFont>
    <p:embeddedFont>
      <p:font typeface="Arimo Bold Italics" charset="1" panose="020B0704020202090204"/>
      <p:regular r:id="rId9"/>
    </p:embeddedFont>
    <p:embeddedFont>
      <p:font typeface="Aileron" charset="1" panose="00000500000000000000"/>
      <p:regular r:id="rId10"/>
    </p:embeddedFont>
    <p:embeddedFont>
      <p:font typeface="Aileron Bold" charset="1" panose="00000800000000000000"/>
      <p:regular r:id="rId11"/>
    </p:embeddedFont>
    <p:embeddedFont>
      <p:font typeface="Aileron Italics" charset="1" panose="00000500000000000000"/>
      <p:regular r:id="rId12"/>
    </p:embeddedFont>
    <p:embeddedFont>
      <p:font typeface="Aileron Bold Italics" charset="1" panose="00000800000000000000"/>
      <p:regular r:id="rId13"/>
    </p:embeddedFont>
    <p:embeddedFont>
      <p:font typeface="Aileron Thin" charset="1" panose="00000300000000000000"/>
      <p:regular r:id="rId14"/>
    </p:embeddedFont>
    <p:embeddedFont>
      <p:font typeface="Aileron Thin Italics" charset="1" panose="00000300000000000000"/>
      <p:regular r:id="rId15"/>
    </p:embeddedFont>
    <p:embeddedFont>
      <p:font typeface="Aileron Light" charset="1" panose="00000400000000000000"/>
      <p:regular r:id="rId16"/>
    </p:embeddedFont>
    <p:embeddedFont>
      <p:font typeface="Aileron Light Italics" charset="1" panose="00000400000000000000"/>
      <p:regular r:id="rId17"/>
    </p:embeddedFont>
    <p:embeddedFont>
      <p:font typeface="Aileron Ultra-Bold" charset="1" panose="00000A00000000000000"/>
      <p:regular r:id="rId18"/>
    </p:embeddedFont>
    <p:embeddedFont>
      <p:font typeface="Aileron Ultra-Bold Italics" charset="1" panose="00000A00000000000000"/>
      <p:regular r:id="rId19"/>
    </p:embeddedFont>
    <p:embeddedFont>
      <p:font typeface="Aileron Heavy" charset="1" panose="00000A00000000000000"/>
      <p:regular r:id="rId20"/>
    </p:embeddedFont>
    <p:embeddedFont>
      <p:font typeface="Aileron Heavy Italics" charset="1" panose="00000A00000000000000"/>
      <p:regular r:id="rId21"/>
    </p:embeddedFont>
    <p:embeddedFont>
      <p:font typeface="Open Sans" charset="1" panose="020B0606030504020204"/>
      <p:regular r:id="rId22"/>
    </p:embeddedFont>
    <p:embeddedFont>
      <p:font typeface="Open Sans Bold" charset="1" panose="020B0806030504020204"/>
      <p:regular r:id="rId23"/>
    </p:embeddedFont>
    <p:embeddedFont>
      <p:font typeface="Open Sans Italics" charset="1" panose="020B0606030504020204"/>
      <p:regular r:id="rId24"/>
    </p:embeddedFont>
    <p:embeddedFont>
      <p:font typeface="Open Sans Bold Italics" charset="1" panose="020B0806030504020204"/>
      <p:regular r:id="rId25"/>
    </p:embeddedFont>
    <p:embeddedFont>
      <p:font typeface="Open Sans Light" charset="1" panose="020B0306030504020204"/>
      <p:regular r:id="rId26"/>
    </p:embeddedFont>
    <p:embeddedFont>
      <p:font typeface="Open Sans Light Italics" charset="1" panose="020B0306030504020204"/>
      <p:regular r:id="rId27"/>
    </p:embeddedFont>
    <p:embeddedFont>
      <p:font typeface="Open Sans Ultra-Bold" charset="1" panose="00000000000000000000"/>
      <p:regular r:id="rId28"/>
    </p:embeddedFont>
    <p:embeddedFont>
      <p:font typeface="Open Sans Ultra-Bold Italics" charset="1" panose="00000000000000000000"/>
      <p:regular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24" Target="fonts/font24.fntdata" Type="http://schemas.openxmlformats.org/officeDocument/2006/relationships/font"/><Relationship Id="rId25" Target="fonts/font25.fntdata" Type="http://schemas.openxmlformats.org/officeDocument/2006/relationships/font"/><Relationship Id="rId26" Target="fonts/font26.fntdata" Type="http://schemas.openxmlformats.org/officeDocument/2006/relationships/font"/><Relationship Id="rId27" Target="fonts/font27.fntdata" Type="http://schemas.openxmlformats.org/officeDocument/2006/relationships/font"/><Relationship Id="rId28" Target="fonts/font28.fntdata" Type="http://schemas.openxmlformats.org/officeDocument/2006/relationships/font"/><Relationship Id="rId29" Target="fonts/font29.fntdata" Type="http://schemas.openxmlformats.org/officeDocument/2006/relationships/font"/><Relationship Id="rId3" Target="viewProps.xml" Type="http://schemas.openxmlformats.org/officeDocument/2006/relationships/viewProps"/><Relationship Id="rId30" Target="slides/slide1.xml" Type="http://schemas.openxmlformats.org/officeDocument/2006/relationships/slide"/><Relationship Id="rId31" Target="slides/slide2.xml" Type="http://schemas.openxmlformats.org/officeDocument/2006/relationships/slide"/><Relationship Id="rId32" Target="slides/slide3.xml" Type="http://schemas.openxmlformats.org/officeDocument/2006/relationships/slide"/><Relationship Id="rId33" Target="slides/slide4.xml" Type="http://schemas.openxmlformats.org/officeDocument/2006/relationships/slide"/><Relationship Id="rId34" Target="slides/slide5.xml" Type="http://schemas.openxmlformats.org/officeDocument/2006/relationships/slide"/><Relationship Id="rId35" Target="slides/slide6.xml" Type="http://schemas.openxmlformats.org/officeDocument/2006/relationships/slide"/><Relationship Id="rId36" Target="slides/slide7.xml" Type="http://schemas.openxmlformats.org/officeDocument/2006/relationships/slide"/><Relationship Id="rId37" Target="slides/slide8.xml" Type="http://schemas.openxmlformats.org/officeDocument/2006/relationships/slide"/><Relationship Id="rId38" Target="slides/slide9.xml" Type="http://schemas.openxmlformats.org/officeDocument/2006/relationships/slide"/><Relationship Id="rId39" Target="slides/slide10.xml" Type="http://schemas.openxmlformats.org/officeDocument/2006/relationships/slide"/><Relationship Id="rId4" Target="theme/theme1.xml" Type="http://schemas.openxmlformats.org/officeDocument/2006/relationships/theme"/><Relationship Id="rId40" Target="slides/slide11.xml" Type="http://schemas.openxmlformats.org/officeDocument/2006/relationships/slide"/><Relationship Id="rId41" Target="slides/slide12.xml" Type="http://schemas.openxmlformats.org/officeDocument/2006/relationships/slide"/><Relationship Id="rId42" Target="slides/slide13.xml" Type="http://schemas.openxmlformats.org/officeDocument/2006/relationships/slide"/><Relationship Id="rId43" Target="slides/slide14.xml" Type="http://schemas.openxmlformats.org/officeDocument/2006/relationships/slide"/><Relationship Id="rId44" Target="slides/slide15.xml" Type="http://schemas.openxmlformats.org/officeDocument/2006/relationships/slide"/><Relationship Id="rId45" Target="slides/slide16.xml" Type="http://schemas.openxmlformats.org/officeDocument/2006/relationships/slide"/><Relationship Id="rId46" Target="slides/slide17.xml" Type="http://schemas.openxmlformats.org/officeDocument/2006/relationships/slide"/><Relationship Id="rId47" Target="slides/slide18.xml" Type="http://schemas.openxmlformats.org/officeDocument/2006/relationships/slide"/><Relationship Id="rId48" Target="slides/slide19.xml" Type="http://schemas.openxmlformats.org/officeDocument/2006/relationships/slide"/><Relationship Id="rId5" Target="tableStyles.xml" Type="http://schemas.openxmlformats.org/officeDocument/2006/relationships/tableStyles"/><Relationship Id="rId6" Target="fonts/font6.fntdata" Type="http://schemas.openxmlformats.org/officeDocument/2006/relationships/font"/><Relationship Id="rId7" Target="fonts/font7.fntdata" Type="http://schemas.openxmlformats.org/officeDocument/2006/relationships/font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jpe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2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9.jpeg" Type="http://schemas.openxmlformats.org/officeDocument/2006/relationships/image"/><Relationship Id="rId4" Target="../media/image23.jpeg" Type="http://schemas.openxmlformats.org/officeDocument/2006/relationships/image"/><Relationship Id="rId5" Target="../media/image24.jpe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9.jpeg" Type="http://schemas.openxmlformats.org/officeDocument/2006/relationships/image"/><Relationship Id="rId4" Target="../media/image25.jpeg" Type="http://schemas.openxmlformats.org/officeDocument/2006/relationships/image"/><Relationship Id="rId5" Target="../media/image26.jpe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9.jpeg" Type="http://schemas.openxmlformats.org/officeDocument/2006/relationships/image"/><Relationship Id="rId4" Target="../media/image27.jpeg" Type="http://schemas.openxmlformats.org/officeDocument/2006/relationships/image"/><Relationship Id="rId5" Target="../media/image28.jpe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9.jpe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9.jpeg" Type="http://schemas.openxmlformats.org/officeDocument/2006/relationships/image"/><Relationship Id="rId4" Target="../media/image30.jpe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9.jpeg" Type="http://schemas.openxmlformats.org/officeDocument/2006/relationships/image"/><Relationship Id="rId4" Target="../media/image31.jpeg" Type="http://schemas.openxmlformats.org/officeDocument/2006/relationships/image"/><Relationship Id="rId5" Target="../media/image32.jpe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9.jpeg" Type="http://schemas.openxmlformats.org/officeDocument/2006/relationships/image"/><Relationship Id="rId4" Target="../media/image33.jpeg" Type="http://schemas.openxmlformats.org/officeDocument/2006/relationships/image"/><Relationship Id="rId5" Target="../media/image34.jpe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35.jpeg" Type="http://schemas.openxmlformats.org/officeDocument/2006/relationships/image"/><Relationship Id="rId4" Target="../media/VAF_bQulEs4.mp4" Type="http://schemas.openxmlformats.org/officeDocument/2006/relationships/video"/><Relationship Id="rId5" Target="../media/VAF_bQulEs4.mp4" Type="http://schemas.microsoft.com/office/2007/relationships/media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36.jpeg" Type="http://schemas.openxmlformats.org/officeDocument/2006/relationships/image"/><Relationship Id="rId4" Target="../media/image37.png" Type="http://schemas.openxmlformats.org/officeDocument/2006/relationships/image"/><Relationship Id="rId5" Target="../media/image38.svg" Type="http://schemas.openxmlformats.org/officeDocument/2006/relationships/image"/><Relationship Id="rId6" Target="../media/image39.png" Type="http://schemas.openxmlformats.org/officeDocument/2006/relationships/image"/><Relationship Id="rId7" Target="../media/image40.svg" Type="http://schemas.openxmlformats.org/officeDocument/2006/relationships/image"/><Relationship Id="rId8" Target="../media/image41.png" Type="http://schemas.openxmlformats.org/officeDocument/2006/relationships/image"/><Relationship Id="rId9" Target="../media/image42.sv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7.jpe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8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9.jpeg" Type="http://schemas.openxmlformats.org/officeDocument/2006/relationships/image"/><Relationship Id="rId4" Target="../media/image10.jpeg" Type="http://schemas.openxmlformats.org/officeDocument/2006/relationships/image"/><Relationship Id="rId5" Target="../media/image11.jpe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2.jpeg" Type="http://schemas.openxmlformats.org/officeDocument/2006/relationships/image"/><Relationship Id="rId4" Target="../media/image13.jpeg" Type="http://schemas.openxmlformats.org/officeDocument/2006/relationships/image"/><Relationship Id="rId5" Target="../media/image14.jpe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5.jpeg" Type="http://schemas.openxmlformats.org/officeDocument/2006/relationships/image"/><Relationship Id="rId4" Target="../media/image16.png" Type="http://schemas.openxmlformats.org/officeDocument/2006/relationships/image"/><Relationship Id="rId5" Target="../media/image17.sv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8.jpeg" Type="http://schemas.openxmlformats.org/officeDocument/2006/relationships/image"/><Relationship Id="rId4" Target="../media/image16.png" Type="http://schemas.openxmlformats.org/officeDocument/2006/relationships/image"/><Relationship Id="rId5" Target="../media/image17.sv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2.jpeg" Type="http://schemas.openxmlformats.org/officeDocument/2006/relationships/image"/><Relationship Id="rId4" Target="../media/image19.jpeg" Type="http://schemas.openxmlformats.org/officeDocument/2006/relationships/image"/><Relationship Id="rId5" Target="../media/image20.jpe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1.jpe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333" r="0" b="-3333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10578716">
            <a:off x="4921820" y="7163425"/>
            <a:ext cx="5999630" cy="2797327"/>
          </a:xfrm>
          <a:custGeom>
            <a:avLst/>
            <a:gdLst/>
            <a:ahLst/>
            <a:cxnLst/>
            <a:rect r="r" b="b" t="t" l="l"/>
            <a:pathLst>
              <a:path h="2797327" w="5999630">
                <a:moveTo>
                  <a:pt x="0" y="0"/>
                </a:moveTo>
                <a:lnTo>
                  <a:pt x="5999629" y="0"/>
                </a:lnTo>
                <a:lnTo>
                  <a:pt x="5999629" y="2797328"/>
                </a:lnTo>
                <a:lnTo>
                  <a:pt x="0" y="27973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028700" y="2463967"/>
            <a:ext cx="9777144" cy="9549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7742"/>
              </a:lnSpc>
            </a:pPr>
            <a:r>
              <a:rPr lang="en-US" sz="5530">
                <a:solidFill>
                  <a:srgbClr val="FFFFFF"/>
                </a:solidFill>
                <a:latin typeface="Aileron"/>
              </a:rPr>
              <a:t>4 APATAMENTOS EN VENTA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028700" y="4389608"/>
            <a:ext cx="9777144" cy="6394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180"/>
              </a:lnSpc>
            </a:pPr>
            <a:r>
              <a:rPr lang="en-US" sz="3700">
                <a:solidFill>
                  <a:srgbClr val="FFFFFF"/>
                </a:solidFill>
                <a:latin typeface="Aileron"/>
              </a:rPr>
              <a:t>PARA INVERSIÓN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028700" y="3216817"/>
            <a:ext cx="10371899" cy="13343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0977"/>
              </a:lnSpc>
            </a:pPr>
            <a:r>
              <a:rPr lang="en-US" sz="7840">
                <a:solidFill>
                  <a:srgbClr val="EDAE32"/>
                </a:solidFill>
                <a:latin typeface="Aileron Bold"/>
              </a:rPr>
              <a:t>EN PANAMÁ</a:t>
            </a:r>
          </a:p>
        </p:txBody>
      </p:sp>
      <p:grpSp>
        <p:nvGrpSpPr>
          <p:cNvPr name="Group 7" id="7"/>
          <p:cNvGrpSpPr>
            <a:grpSpLocks noChangeAspect="true"/>
          </p:cNvGrpSpPr>
          <p:nvPr/>
        </p:nvGrpSpPr>
        <p:grpSpPr>
          <a:xfrm rot="0">
            <a:off x="10138479" y="-1652914"/>
            <a:ext cx="8149521" cy="12113449"/>
            <a:chOff x="0" y="0"/>
            <a:chExt cx="3175000" cy="471932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20320" y="21590"/>
              <a:ext cx="3154680" cy="4697730"/>
            </a:xfrm>
            <a:custGeom>
              <a:avLst/>
              <a:gdLst/>
              <a:ahLst/>
              <a:cxnLst/>
              <a:rect r="r" b="b" t="t" l="l"/>
              <a:pathLst>
                <a:path h="4697730" w="3154680">
                  <a:moveTo>
                    <a:pt x="3154680" y="4697730"/>
                  </a:moveTo>
                  <a:lnTo>
                    <a:pt x="215900" y="4697730"/>
                  </a:lnTo>
                  <a:cubicBezTo>
                    <a:pt x="215900" y="4697730"/>
                    <a:pt x="215900" y="4654550"/>
                    <a:pt x="194310" y="4611370"/>
                  </a:cubicBezTo>
                  <a:cubicBezTo>
                    <a:pt x="172720" y="4568190"/>
                    <a:pt x="172720" y="4461510"/>
                    <a:pt x="172720" y="4418330"/>
                  </a:cubicBezTo>
                  <a:cubicBezTo>
                    <a:pt x="172720" y="4375150"/>
                    <a:pt x="86360" y="4246880"/>
                    <a:pt x="86360" y="4246880"/>
                  </a:cubicBezTo>
                  <a:cubicBezTo>
                    <a:pt x="0" y="4118610"/>
                    <a:pt x="21590" y="3967480"/>
                    <a:pt x="21590" y="3925570"/>
                  </a:cubicBezTo>
                  <a:cubicBezTo>
                    <a:pt x="21590" y="3882390"/>
                    <a:pt x="43180" y="3818890"/>
                    <a:pt x="86360" y="3754120"/>
                  </a:cubicBezTo>
                  <a:cubicBezTo>
                    <a:pt x="129540" y="3689350"/>
                    <a:pt x="129540" y="3517900"/>
                    <a:pt x="129540" y="3517900"/>
                  </a:cubicBezTo>
                  <a:lnTo>
                    <a:pt x="129540" y="3389630"/>
                  </a:lnTo>
                  <a:lnTo>
                    <a:pt x="129540" y="3261360"/>
                  </a:lnTo>
                  <a:lnTo>
                    <a:pt x="172720" y="3133090"/>
                  </a:lnTo>
                  <a:lnTo>
                    <a:pt x="151130" y="3004820"/>
                  </a:lnTo>
                  <a:cubicBezTo>
                    <a:pt x="151130" y="3004820"/>
                    <a:pt x="129540" y="2918460"/>
                    <a:pt x="151130" y="2876550"/>
                  </a:cubicBezTo>
                  <a:cubicBezTo>
                    <a:pt x="172720" y="2833370"/>
                    <a:pt x="151130" y="2854960"/>
                    <a:pt x="151130" y="2833370"/>
                  </a:cubicBezTo>
                  <a:cubicBezTo>
                    <a:pt x="151130" y="2811780"/>
                    <a:pt x="151130" y="2768600"/>
                    <a:pt x="151130" y="2768600"/>
                  </a:cubicBezTo>
                  <a:lnTo>
                    <a:pt x="151130" y="2531110"/>
                  </a:lnTo>
                  <a:lnTo>
                    <a:pt x="237490" y="2316480"/>
                  </a:lnTo>
                  <a:lnTo>
                    <a:pt x="259080" y="1995170"/>
                  </a:lnTo>
                  <a:lnTo>
                    <a:pt x="302260" y="1737360"/>
                  </a:lnTo>
                  <a:cubicBezTo>
                    <a:pt x="302260" y="1737360"/>
                    <a:pt x="302260" y="1416050"/>
                    <a:pt x="302260" y="1394460"/>
                  </a:cubicBezTo>
                  <a:cubicBezTo>
                    <a:pt x="302260" y="1372870"/>
                    <a:pt x="302260" y="1223010"/>
                    <a:pt x="280670" y="1179830"/>
                  </a:cubicBezTo>
                  <a:cubicBezTo>
                    <a:pt x="259080" y="1136650"/>
                    <a:pt x="387350" y="793750"/>
                    <a:pt x="387350" y="793750"/>
                  </a:cubicBezTo>
                  <a:lnTo>
                    <a:pt x="452120" y="557530"/>
                  </a:lnTo>
                  <a:cubicBezTo>
                    <a:pt x="452120" y="557530"/>
                    <a:pt x="452120" y="257810"/>
                    <a:pt x="473710" y="193040"/>
                  </a:cubicBezTo>
                  <a:cubicBezTo>
                    <a:pt x="495300" y="128270"/>
                    <a:pt x="560070" y="86360"/>
                    <a:pt x="560070" y="86360"/>
                  </a:cubicBezTo>
                  <a:cubicBezTo>
                    <a:pt x="560070" y="86360"/>
                    <a:pt x="624840" y="64770"/>
                    <a:pt x="624840" y="64770"/>
                  </a:cubicBezTo>
                  <a:cubicBezTo>
                    <a:pt x="668020" y="21590"/>
                    <a:pt x="731520" y="21590"/>
                    <a:pt x="731520" y="21590"/>
                  </a:cubicBezTo>
                  <a:cubicBezTo>
                    <a:pt x="731520" y="21590"/>
                    <a:pt x="881380" y="0"/>
                    <a:pt x="924560" y="21590"/>
                  </a:cubicBezTo>
                  <a:cubicBezTo>
                    <a:pt x="967740" y="43180"/>
                    <a:pt x="1139190" y="43180"/>
                    <a:pt x="1139190" y="43180"/>
                  </a:cubicBezTo>
                  <a:cubicBezTo>
                    <a:pt x="1203960" y="0"/>
                    <a:pt x="1332230" y="64770"/>
                    <a:pt x="1332230" y="64770"/>
                  </a:cubicBezTo>
                  <a:lnTo>
                    <a:pt x="1525270" y="86360"/>
                  </a:lnTo>
                  <a:cubicBezTo>
                    <a:pt x="1611630" y="43180"/>
                    <a:pt x="1718310" y="64770"/>
                    <a:pt x="1718310" y="64770"/>
                  </a:cubicBezTo>
                  <a:cubicBezTo>
                    <a:pt x="1718310" y="64770"/>
                    <a:pt x="1824990" y="64770"/>
                    <a:pt x="1868170" y="86360"/>
                  </a:cubicBezTo>
                  <a:cubicBezTo>
                    <a:pt x="1911350" y="107950"/>
                    <a:pt x="1996440" y="86360"/>
                    <a:pt x="1996440" y="86360"/>
                  </a:cubicBezTo>
                  <a:lnTo>
                    <a:pt x="2039620" y="107950"/>
                  </a:lnTo>
                  <a:cubicBezTo>
                    <a:pt x="2082800" y="86360"/>
                    <a:pt x="2125980" y="107950"/>
                    <a:pt x="2125980" y="107950"/>
                  </a:cubicBezTo>
                  <a:cubicBezTo>
                    <a:pt x="2169160" y="151130"/>
                    <a:pt x="2319020" y="151130"/>
                    <a:pt x="2319020" y="151130"/>
                  </a:cubicBezTo>
                  <a:lnTo>
                    <a:pt x="2447290" y="172720"/>
                  </a:lnTo>
                  <a:cubicBezTo>
                    <a:pt x="2490470" y="194310"/>
                    <a:pt x="2597150" y="172720"/>
                    <a:pt x="2597150" y="172720"/>
                  </a:cubicBezTo>
                  <a:cubicBezTo>
                    <a:pt x="2597150" y="172720"/>
                    <a:pt x="2768600" y="129540"/>
                    <a:pt x="2854960" y="129540"/>
                  </a:cubicBezTo>
                  <a:cubicBezTo>
                    <a:pt x="2941320" y="129540"/>
                    <a:pt x="3154680" y="172720"/>
                    <a:pt x="3154680" y="172720"/>
                  </a:cubicBezTo>
                  <a:lnTo>
                    <a:pt x="3154680" y="4697730"/>
                  </a:lnTo>
                  <a:close/>
                </a:path>
              </a:pathLst>
            </a:custGeom>
            <a:blipFill>
              <a:blip r:embed="rId4"/>
              <a:stretch>
                <a:fillRect l="-136475" t="0" r="-58718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3175000" cy="4719320"/>
            </a:xfrm>
            <a:custGeom>
              <a:avLst/>
              <a:gdLst/>
              <a:ahLst/>
              <a:cxnLst/>
              <a:rect r="r" b="b" t="t" l="l"/>
              <a:pathLst>
                <a:path h="4719320" w="317500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5"/>
              <a:stretch>
                <a:fillRect l="-4322" t="-3535" r="-518" b="0"/>
              </a:stretch>
            </a:blipFill>
          </p:spPr>
        </p:sp>
      </p:grpSp>
      <p:sp>
        <p:nvSpPr>
          <p:cNvPr name="Freeform 10" id="10"/>
          <p:cNvSpPr/>
          <p:nvPr/>
        </p:nvSpPr>
        <p:spPr>
          <a:xfrm flipH="false" flipV="false" rot="0">
            <a:off x="1028700" y="1133333"/>
            <a:ext cx="4775249" cy="1307224"/>
          </a:xfrm>
          <a:custGeom>
            <a:avLst/>
            <a:gdLst/>
            <a:ahLst/>
            <a:cxnLst/>
            <a:rect r="r" b="b" t="t" l="l"/>
            <a:pathLst>
              <a:path h="1307224" w="4775249">
                <a:moveTo>
                  <a:pt x="0" y="0"/>
                </a:moveTo>
                <a:lnTo>
                  <a:pt x="4775249" y="0"/>
                </a:lnTo>
                <a:lnTo>
                  <a:pt x="4775249" y="1307224"/>
                </a:lnTo>
                <a:lnTo>
                  <a:pt x="0" y="13072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1" id="11"/>
          <p:cNvGrpSpPr/>
          <p:nvPr/>
        </p:nvGrpSpPr>
        <p:grpSpPr>
          <a:xfrm rot="0">
            <a:off x="1633970" y="7957419"/>
            <a:ext cx="2060048" cy="2060048"/>
            <a:chOff x="0" y="0"/>
            <a:chExt cx="812800" cy="8128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CF1F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76200" y="114300"/>
              <a:ext cx="660400" cy="6223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86"/>
                </a:lnSpc>
              </a:pPr>
            </a:p>
          </p:txBody>
        </p:sp>
      </p:grpSp>
      <p:sp>
        <p:nvSpPr>
          <p:cNvPr name="TextBox 14" id="14"/>
          <p:cNvSpPr txBox="true"/>
          <p:nvPr/>
        </p:nvSpPr>
        <p:spPr>
          <a:xfrm rot="0">
            <a:off x="1028700" y="5192694"/>
            <a:ext cx="9976505" cy="32838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798"/>
              </a:lnSpc>
            </a:pPr>
            <a:r>
              <a:rPr lang="en-US" sz="2713">
                <a:solidFill>
                  <a:srgbClr val="FFFFFF"/>
                </a:solidFill>
                <a:latin typeface="Open Sans"/>
              </a:rPr>
              <a:t>4 APARTMENTS FOR SALE IN PANAMA FOR INVESTMENT</a:t>
            </a:r>
          </a:p>
          <a:p>
            <a:pPr>
              <a:lnSpc>
                <a:spcPts val="3518"/>
              </a:lnSpc>
            </a:pPr>
            <a:r>
              <a:rPr lang="en-US" sz="2513">
                <a:solidFill>
                  <a:srgbClr val="FFFFFF"/>
                </a:solidFill>
                <a:latin typeface="Open Sans"/>
              </a:rPr>
              <a:t>4 APPARTAMENTI IN VENDITA A PANAMÁ PER INVESTIMENTO</a:t>
            </a:r>
          </a:p>
          <a:p>
            <a:pPr>
              <a:lnSpc>
                <a:spcPts val="3798"/>
              </a:lnSpc>
            </a:pPr>
          </a:p>
          <a:p>
            <a:pPr>
              <a:lnSpc>
                <a:spcPts val="3798"/>
              </a:lnSpc>
            </a:pPr>
          </a:p>
          <a:p>
            <a:pPr>
              <a:lnSpc>
                <a:spcPts val="3798"/>
              </a:lnSpc>
            </a:pPr>
          </a:p>
          <a:p>
            <a:pPr>
              <a:lnSpc>
                <a:spcPts val="3798"/>
              </a:lnSpc>
            </a:pPr>
          </a:p>
          <a:p>
            <a:pPr>
              <a:lnSpc>
                <a:spcPts val="3798"/>
              </a:lnSpc>
            </a:pPr>
          </a:p>
        </p:txBody>
      </p:sp>
      <p:sp>
        <p:nvSpPr>
          <p:cNvPr name="TextBox 15" id="15"/>
          <p:cNvSpPr txBox="true"/>
          <p:nvPr/>
        </p:nvSpPr>
        <p:spPr>
          <a:xfrm rot="-179054">
            <a:off x="5230235" y="7946233"/>
            <a:ext cx="2931896" cy="21624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211"/>
              </a:lnSpc>
            </a:pPr>
            <a:r>
              <a:rPr lang="en-US" sz="4780">
                <a:solidFill>
                  <a:srgbClr val="EDEDEA"/>
                </a:solidFill>
                <a:latin typeface="Open Sans Bold"/>
              </a:rPr>
              <a:t>220.000$</a:t>
            </a:r>
          </a:p>
          <a:p>
            <a:pPr algn="ctr">
              <a:lnSpc>
                <a:spcPts val="5211"/>
              </a:lnSpc>
            </a:pPr>
            <a:r>
              <a:rPr lang="en-US" sz="4780">
                <a:solidFill>
                  <a:srgbClr val="EDEDEA"/>
                </a:solidFill>
                <a:latin typeface="Open Sans Bold"/>
              </a:rPr>
              <a:t>Netos</a:t>
            </a:r>
          </a:p>
          <a:p>
            <a:pPr algn="ctr">
              <a:lnSpc>
                <a:spcPts val="2268"/>
              </a:lnSpc>
            </a:pPr>
            <a:r>
              <a:rPr lang="en-US" sz="2080">
                <a:solidFill>
                  <a:srgbClr val="EDEDEA"/>
                </a:solidFill>
                <a:latin typeface="Open Sans Bold"/>
              </a:rPr>
              <a:t>Net</a:t>
            </a:r>
          </a:p>
          <a:p>
            <a:pPr algn="ctr">
              <a:lnSpc>
                <a:spcPts val="2268"/>
              </a:lnSpc>
            </a:pPr>
            <a:r>
              <a:rPr lang="en-US" sz="2080">
                <a:solidFill>
                  <a:srgbClr val="EDEDEA"/>
                </a:solidFill>
                <a:latin typeface="Open Sans Bold"/>
              </a:rPr>
              <a:t>Netti</a:t>
            </a:r>
          </a:p>
          <a:p>
            <a:pPr algn="ctr">
              <a:lnSpc>
                <a:spcPts val="2268"/>
              </a:lnSpc>
            </a:pPr>
          </a:p>
        </p:txBody>
      </p:sp>
      <p:sp>
        <p:nvSpPr>
          <p:cNvPr name="TextBox 16" id="16"/>
          <p:cNvSpPr txBox="true"/>
          <p:nvPr/>
        </p:nvSpPr>
        <p:spPr>
          <a:xfrm rot="0">
            <a:off x="397947" y="7104113"/>
            <a:ext cx="4122308" cy="8533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998"/>
              </a:lnSpc>
            </a:pPr>
            <a:r>
              <a:rPr lang="en-US" sz="4998">
                <a:solidFill>
                  <a:srgbClr val="EDAE32"/>
                </a:solidFill>
                <a:latin typeface="Aileron Bold"/>
              </a:rPr>
              <a:t>ALQUILER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397947" y="7832731"/>
            <a:ext cx="3830716" cy="7102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752"/>
              </a:lnSpc>
            </a:pPr>
            <a:r>
              <a:rPr lang="en-US" sz="2646">
                <a:solidFill>
                  <a:srgbClr val="FFFFFF"/>
                </a:solidFill>
                <a:latin typeface="Aileron"/>
              </a:rPr>
              <a:t>RENT </a:t>
            </a:r>
          </a:p>
          <a:p>
            <a:pPr>
              <a:lnSpc>
                <a:spcPts val="2752"/>
              </a:lnSpc>
            </a:pPr>
            <a:r>
              <a:rPr lang="en-US" sz="2646">
                <a:solidFill>
                  <a:srgbClr val="FFFFFF"/>
                </a:solidFill>
                <a:latin typeface="Aileron"/>
              </a:rPr>
              <a:t>AFFITTO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633970" y="8495624"/>
            <a:ext cx="2060048" cy="10026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01"/>
              </a:lnSpc>
            </a:pPr>
            <a:r>
              <a:rPr lang="en-US" sz="2111">
                <a:solidFill>
                  <a:srgbClr val="EDEDEA"/>
                </a:solidFill>
                <a:latin typeface="Open Sans Bold"/>
              </a:rPr>
              <a:t>1,500 USD</a:t>
            </a:r>
          </a:p>
          <a:p>
            <a:pPr algn="ctr">
              <a:lnSpc>
                <a:spcPts val="2846"/>
              </a:lnSpc>
            </a:pPr>
            <a:r>
              <a:rPr lang="en-US" sz="2611">
                <a:solidFill>
                  <a:srgbClr val="EDEDEA"/>
                </a:solidFill>
                <a:latin typeface="Open Sans Bold"/>
              </a:rPr>
              <a:t>Netos</a:t>
            </a:r>
          </a:p>
          <a:p>
            <a:pPr algn="ctr">
              <a:lnSpc>
                <a:spcPts val="1405"/>
              </a:lnSpc>
            </a:pPr>
            <a:r>
              <a:rPr lang="en-US" sz="1511">
                <a:solidFill>
                  <a:srgbClr val="EDEDEA"/>
                </a:solidFill>
                <a:latin typeface="Open Sans Bold"/>
              </a:rPr>
              <a:t>Net</a:t>
            </a:r>
          </a:p>
          <a:p>
            <a:pPr algn="ctr">
              <a:lnSpc>
                <a:spcPts val="1405"/>
              </a:lnSpc>
            </a:pPr>
            <a:r>
              <a:rPr lang="en-US" sz="1511">
                <a:solidFill>
                  <a:srgbClr val="EDEDEA"/>
                </a:solidFill>
                <a:latin typeface="Open Sans Bold"/>
              </a:rPr>
              <a:t>Netti</a:t>
            </a:r>
          </a:p>
        </p:txBody>
      </p:sp>
      <p:sp>
        <p:nvSpPr>
          <p:cNvPr name="Freeform 19" id="19"/>
          <p:cNvSpPr/>
          <p:nvPr/>
        </p:nvSpPr>
        <p:spPr>
          <a:xfrm flipH="false" flipV="false" rot="10578716">
            <a:off x="15031035" y="8012673"/>
            <a:ext cx="6221171" cy="1641618"/>
          </a:xfrm>
          <a:custGeom>
            <a:avLst/>
            <a:gdLst/>
            <a:ahLst/>
            <a:cxnLst/>
            <a:rect r="r" b="b" t="t" l="l"/>
            <a:pathLst>
              <a:path h="1641618" w="6221171">
                <a:moveTo>
                  <a:pt x="0" y="0"/>
                </a:moveTo>
                <a:lnTo>
                  <a:pt x="6221172" y="0"/>
                </a:lnTo>
                <a:lnTo>
                  <a:pt x="6221172" y="1641618"/>
                </a:lnTo>
                <a:lnTo>
                  <a:pt x="0" y="16416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38830" r="0" b="-37862"/>
            </a:stretch>
          </a:blipFill>
        </p:spPr>
      </p:sp>
      <p:sp>
        <p:nvSpPr>
          <p:cNvPr name="TextBox 20" id="20"/>
          <p:cNvSpPr txBox="true"/>
          <p:nvPr/>
        </p:nvSpPr>
        <p:spPr>
          <a:xfrm rot="-171755">
            <a:off x="15596996" y="8164693"/>
            <a:ext cx="2281371" cy="14260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863"/>
              </a:lnSpc>
            </a:pPr>
            <a:r>
              <a:rPr lang="en-US" sz="6330">
                <a:solidFill>
                  <a:srgbClr val="FFFFFF"/>
                </a:solidFill>
                <a:latin typeface="Open Sans Bold"/>
              </a:rPr>
              <a:t>8%</a:t>
            </a:r>
          </a:p>
          <a:p>
            <a:pPr>
              <a:lnSpc>
                <a:spcPts val="1304"/>
              </a:lnSpc>
            </a:pPr>
            <a:r>
              <a:rPr lang="en-US" sz="2508">
                <a:solidFill>
                  <a:srgbClr val="FFFFFF"/>
                </a:solidFill>
                <a:latin typeface="Open Sans Bold"/>
              </a:rPr>
              <a:t>Rentabilidad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333" r="0" b="-3333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822683" y="2470095"/>
            <a:ext cx="12642634" cy="7388411"/>
          </a:xfrm>
          <a:custGeom>
            <a:avLst/>
            <a:gdLst/>
            <a:ahLst/>
            <a:cxnLst/>
            <a:rect r="r" b="b" t="t" l="l"/>
            <a:pathLst>
              <a:path h="7388411" w="12642634">
                <a:moveTo>
                  <a:pt x="0" y="0"/>
                </a:moveTo>
                <a:lnTo>
                  <a:pt x="12642634" y="0"/>
                </a:lnTo>
                <a:lnTo>
                  <a:pt x="12642634" y="7388412"/>
                </a:lnTo>
                <a:lnTo>
                  <a:pt x="0" y="73884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028700" y="923925"/>
            <a:ext cx="5608236" cy="8229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607"/>
              </a:lnSpc>
            </a:pPr>
            <a:r>
              <a:rPr lang="en-US" sz="4719">
                <a:solidFill>
                  <a:srgbClr val="FFFFFF"/>
                </a:solidFill>
                <a:latin typeface="Aileron"/>
              </a:rPr>
              <a:t>FICHA TECNICA  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028700" y="1457584"/>
            <a:ext cx="15262490" cy="21393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8189"/>
              </a:lnSpc>
            </a:pPr>
            <a:r>
              <a:rPr lang="en-US" sz="5849">
                <a:solidFill>
                  <a:srgbClr val="EDAE32"/>
                </a:solidFill>
                <a:latin typeface="Aileron Ultra-Bold"/>
              </a:rPr>
              <a:t>PH PLAZA BELLA VISTA </a:t>
            </a:r>
            <a:r>
              <a:rPr lang="en-US" sz="5849">
                <a:solidFill>
                  <a:srgbClr val="EDAE32"/>
                </a:solidFill>
                <a:latin typeface="Aileron Ultra-Bold"/>
              </a:rPr>
              <a:t>Torre Mayor</a:t>
            </a:r>
          </a:p>
          <a:p>
            <a:pPr>
              <a:lnSpc>
                <a:spcPts val="9029"/>
              </a:lnSpc>
            </a:pP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333" r="0" b="-3333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724227" y="-408193"/>
            <a:ext cx="19739355" cy="11103387"/>
          </a:xfrm>
          <a:custGeom>
            <a:avLst/>
            <a:gdLst/>
            <a:ahLst/>
            <a:cxnLst/>
            <a:rect r="r" b="b" t="t" l="l"/>
            <a:pathLst>
              <a:path h="11103387" w="19739355">
                <a:moveTo>
                  <a:pt x="0" y="0"/>
                </a:moveTo>
                <a:lnTo>
                  <a:pt x="19739354" y="0"/>
                </a:lnTo>
                <a:lnTo>
                  <a:pt x="19739354" y="11103386"/>
                </a:lnTo>
                <a:lnTo>
                  <a:pt x="0" y="1110338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999"/>
            </a:blip>
            <a:stretch>
              <a:fillRect l="0" t="0" r="0" b="0"/>
            </a:stretch>
          </a:blipFill>
        </p:spPr>
      </p:sp>
      <p:sp>
        <p:nvSpPr>
          <p:cNvPr name="AutoShape 4" id="4"/>
          <p:cNvSpPr/>
          <p:nvPr/>
        </p:nvSpPr>
        <p:spPr>
          <a:xfrm flipV="true">
            <a:off x="7299675" y="2012209"/>
            <a:ext cx="3113415" cy="0"/>
          </a:xfrm>
          <a:prstGeom prst="line">
            <a:avLst/>
          </a:prstGeom>
          <a:ln cap="flat" w="7620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5" id="5"/>
          <p:cNvSpPr/>
          <p:nvPr/>
        </p:nvSpPr>
        <p:spPr>
          <a:xfrm>
            <a:off x="8491860" y="8340937"/>
            <a:ext cx="6492240" cy="0"/>
          </a:xfrm>
          <a:prstGeom prst="line">
            <a:avLst/>
          </a:prstGeom>
          <a:ln cap="flat" w="7620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6" id="6"/>
          <p:cNvGrpSpPr/>
          <p:nvPr/>
        </p:nvGrpSpPr>
        <p:grpSpPr>
          <a:xfrm rot="0">
            <a:off x="1028700" y="933450"/>
            <a:ext cx="6270975" cy="8324850"/>
            <a:chOff x="0" y="0"/>
            <a:chExt cx="1051327" cy="1395658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051327" cy="1395658"/>
            </a:xfrm>
            <a:custGeom>
              <a:avLst/>
              <a:gdLst/>
              <a:ahLst/>
              <a:cxnLst/>
              <a:rect r="r" b="b" t="t" l="l"/>
              <a:pathLst>
                <a:path h="1395658" w="1051327">
                  <a:moveTo>
                    <a:pt x="0" y="0"/>
                  </a:moveTo>
                  <a:lnTo>
                    <a:pt x="1051327" y="0"/>
                  </a:lnTo>
                  <a:lnTo>
                    <a:pt x="1051327" y="1395658"/>
                  </a:lnTo>
                  <a:lnTo>
                    <a:pt x="0" y="1395658"/>
                  </a:lnTo>
                  <a:close/>
                </a:path>
              </a:pathLst>
            </a:custGeom>
            <a:blipFill>
              <a:blip r:embed="rId4"/>
              <a:stretch>
                <a:fillRect l="0" t="-218" r="0" b="-218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0">
            <a:off x="11737980" y="1028700"/>
            <a:ext cx="5521320" cy="8229600"/>
            <a:chOff x="0" y="0"/>
            <a:chExt cx="925647" cy="137969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925647" cy="1379690"/>
            </a:xfrm>
            <a:custGeom>
              <a:avLst/>
              <a:gdLst/>
              <a:ahLst/>
              <a:cxnLst/>
              <a:rect r="r" b="b" t="t" l="l"/>
              <a:pathLst>
                <a:path h="1379690" w="925647">
                  <a:moveTo>
                    <a:pt x="0" y="0"/>
                  </a:moveTo>
                  <a:lnTo>
                    <a:pt x="925647" y="0"/>
                  </a:lnTo>
                  <a:lnTo>
                    <a:pt x="925647" y="1379690"/>
                  </a:lnTo>
                  <a:lnTo>
                    <a:pt x="0" y="1379690"/>
                  </a:lnTo>
                  <a:close/>
                </a:path>
              </a:pathLst>
            </a:custGeom>
            <a:blipFill>
              <a:blip r:embed="rId5"/>
              <a:stretch>
                <a:fillRect l="-5894" t="0" r="-5894" b="0"/>
              </a:stretch>
            </a:blipFill>
          </p:spPr>
        </p:sp>
      </p:grpSp>
      <p:sp>
        <p:nvSpPr>
          <p:cNvPr name="TextBox 10" id="10"/>
          <p:cNvSpPr txBox="true"/>
          <p:nvPr/>
        </p:nvSpPr>
        <p:spPr>
          <a:xfrm rot="0">
            <a:off x="8491860" y="7648368"/>
            <a:ext cx="6492240" cy="5973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876"/>
              </a:lnSpc>
            </a:pPr>
            <a:r>
              <a:rPr lang="en-US" sz="3483">
                <a:solidFill>
                  <a:srgbClr val="EDAE32"/>
                </a:solidFill>
                <a:latin typeface="Aileron"/>
              </a:rPr>
              <a:t>Baño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8876545" y="1312761"/>
            <a:ext cx="6492240" cy="5973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876"/>
              </a:lnSpc>
            </a:pPr>
            <a:r>
              <a:rPr lang="en-US" sz="3483">
                <a:solidFill>
                  <a:srgbClr val="EDAE32"/>
                </a:solidFill>
                <a:latin typeface="Aileron"/>
              </a:rPr>
              <a:t>Cocina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8491860" y="8512387"/>
            <a:ext cx="6492240" cy="7459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686"/>
              </a:lnSpc>
            </a:pPr>
            <a:r>
              <a:rPr lang="en-US" sz="2583">
                <a:solidFill>
                  <a:srgbClr val="FFFFFF"/>
                </a:solidFill>
                <a:latin typeface="Aileron"/>
              </a:rPr>
              <a:t>Bathroom </a:t>
            </a:r>
          </a:p>
          <a:p>
            <a:pPr>
              <a:lnSpc>
                <a:spcPts val="3616"/>
              </a:lnSpc>
            </a:pPr>
            <a:r>
              <a:rPr lang="en-US" sz="2583">
                <a:solidFill>
                  <a:srgbClr val="FFFFFF"/>
                </a:solidFill>
                <a:latin typeface="Aileron"/>
              </a:rPr>
              <a:t>Bagno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8876545" y="2176781"/>
            <a:ext cx="6492240" cy="24127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686"/>
              </a:lnSpc>
            </a:pPr>
            <a:r>
              <a:rPr lang="en-US" sz="2583">
                <a:solidFill>
                  <a:srgbClr val="FFFFFF"/>
                </a:solidFill>
                <a:latin typeface="Aileron"/>
              </a:rPr>
              <a:t>Kitchen</a:t>
            </a:r>
          </a:p>
          <a:p>
            <a:pPr>
              <a:lnSpc>
                <a:spcPts val="2686"/>
              </a:lnSpc>
            </a:pPr>
            <a:r>
              <a:rPr lang="en-US" sz="2583">
                <a:solidFill>
                  <a:srgbClr val="FFFFFF"/>
                </a:solidFill>
                <a:latin typeface="Aileron"/>
              </a:rPr>
              <a:t>Cucina</a:t>
            </a:r>
          </a:p>
          <a:p>
            <a:pPr>
              <a:lnSpc>
                <a:spcPts val="2686"/>
              </a:lnSpc>
            </a:pPr>
          </a:p>
          <a:p>
            <a:pPr>
              <a:lnSpc>
                <a:spcPts val="2686"/>
              </a:lnSpc>
            </a:pPr>
          </a:p>
          <a:p>
            <a:pPr>
              <a:lnSpc>
                <a:spcPts val="2686"/>
              </a:lnSpc>
            </a:pPr>
          </a:p>
          <a:p>
            <a:pPr>
              <a:lnSpc>
                <a:spcPts val="2686"/>
              </a:lnSpc>
            </a:pPr>
          </a:p>
          <a:p>
            <a:pPr>
              <a:lnSpc>
                <a:spcPts val="3616"/>
              </a:lnSpc>
            </a:pP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333" r="0" b="-3333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724227" y="-408193"/>
            <a:ext cx="19739355" cy="11103387"/>
          </a:xfrm>
          <a:custGeom>
            <a:avLst/>
            <a:gdLst/>
            <a:ahLst/>
            <a:cxnLst/>
            <a:rect r="r" b="b" t="t" l="l"/>
            <a:pathLst>
              <a:path h="11103387" w="19739355">
                <a:moveTo>
                  <a:pt x="0" y="0"/>
                </a:moveTo>
                <a:lnTo>
                  <a:pt x="19739354" y="0"/>
                </a:lnTo>
                <a:lnTo>
                  <a:pt x="19739354" y="11103386"/>
                </a:lnTo>
                <a:lnTo>
                  <a:pt x="0" y="1110338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999"/>
            </a:blip>
            <a:stretch>
              <a:fillRect l="0" t="0" r="0" b="0"/>
            </a:stretch>
          </a:blipFill>
        </p:spPr>
      </p:sp>
      <p:sp>
        <p:nvSpPr>
          <p:cNvPr name="AutoShape 4" id="4"/>
          <p:cNvSpPr/>
          <p:nvPr/>
        </p:nvSpPr>
        <p:spPr>
          <a:xfrm flipV="true">
            <a:off x="7299675" y="2012209"/>
            <a:ext cx="3113415" cy="0"/>
          </a:xfrm>
          <a:prstGeom prst="line">
            <a:avLst/>
          </a:prstGeom>
          <a:ln cap="flat" w="7620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5" id="5"/>
          <p:cNvSpPr/>
          <p:nvPr/>
        </p:nvSpPr>
        <p:spPr>
          <a:xfrm>
            <a:off x="8491860" y="8340937"/>
            <a:ext cx="6492240" cy="0"/>
          </a:xfrm>
          <a:prstGeom prst="line">
            <a:avLst/>
          </a:prstGeom>
          <a:ln cap="flat" w="7620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6" id="6"/>
          <p:cNvGrpSpPr/>
          <p:nvPr/>
        </p:nvGrpSpPr>
        <p:grpSpPr>
          <a:xfrm rot="0">
            <a:off x="1028700" y="933450"/>
            <a:ext cx="6270975" cy="8324850"/>
            <a:chOff x="0" y="0"/>
            <a:chExt cx="1051327" cy="1395658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051327" cy="1395658"/>
            </a:xfrm>
            <a:custGeom>
              <a:avLst/>
              <a:gdLst/>
              <a:ahLst/>
              <a:cxnLst/>
              <a:rect r="r" b="b" t="t" l="l"/>
              <a:pathLst>
                <a:path h="1395658" w="1051327">
                  <a:moveTo>
                    <a:pt x="0" y="0"/>
                  </a:moveTo>
                  <a:lnTo>
                    <a:pt x="1051327" y="0"/>
                  </a:lnTo>
                  <a:lnTo>
                    <a:pt x="1051327" y="1395658"/>
                  </a:lnTo>
                  <a:lnTo>
                    <a:pt x="0" y="1395658"/>
                  </a:lnTo>
                  <a:close/>
                </a:path>
              </a:pathLst>
            </a:custGeom>
            <a:blipFill>
              <a:blip r:embed="rId4"/>
              <a:stretch>
                <a:fillRect l="0" t="-218" r="0" b="-218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0">
            <a:off x="11737980" y="1028700"/>
            <a:ext cx="5521320" cy="8229600"/>
            <a:chOff x="0" y="0"/>
            <a:chExt cx="925647" cy="137969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925647" cy="1379690"/>
            </a:xfrm>
            <a:custGeom>
              <a:avLst/>
              <a:gdLst/>
              <a:ahLst/>
              <a:cxnLst/>
              <a:rect r="r" b="b" t="t" l="l"/>
              <a:pathLst>
                <a:path h="1379690" w="925647">
                  <a:moveTo>
                    <a:pt x="0" y="0"/>
                  </a:moveTo>
                  <a:lnTo>
                    <a:pt x="925647" y="0"/>
                  </a:lnTo>
                  <a:lnTo>
                    <a:pt x="925647" y="1379690"/>
                  </a:lnTo>
                  <a:lnTo>
                    <a:pt x="0" y="1379690"/>
                  </a:lnTo>
                  <a:close/>
                </a:path>
              </a:pathLst>
            </a:custGeom>
            <a:blipFill>
              <a:blip r:embed="rId5"/>
              <a:stretch>
                <a:fillRect l="-5894" t="0" r="-5894" b="0"/>
              </a:stretch>
            </a:blipFill>
          </p:spPr>
        </p:sp>
      </p:grpSp>
      <p:sp>
        <p:nvSpPr>
          <p:cNvPr name="TextBox 10" id="10"/>
          <p:cNvSpPr txBox="true"/>
          <p:nvPr/>
        </p:nvSpPr>
        <p:spPr>
          <a:xfrm rot="0">
            <a:off x="8491860" y="7648368"/>
            <a:ext cx="6492240" cy="5973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876"/>
              </a:lnSpc>
            </a:pPr>
            <a:r>
              <a:rPr lang="en-US" sz="3483">
                <a:solidFill>
                  <a:srgbClr val="EDAE32"/>
                </a:solidFill>
                <a:latin typeface="Aileron"/>
              </a:rPr>
              <a:t>Habitación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8491860" y="8512387"/>
            <a:ext cx="6492240" cy="10145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686"/>
              </a:lnSpc>
            </a:pPr>
            <a:r>
              <a:rPr lang="en-US" sz="2583">
                <a:solidFill>
                  <a:srgbClr val="FFFFFF"/>
                </a:solidFill>
                <a:latin typeface="Aileron"/>
              </a:rPr>
              <a:t>Bedroom</a:t>
            </a:r>
          </a:p>
          <a:p>
            <a:pPr>
              <a:lnSpc>
                <a:spcPts val="2686"/>
              </a:lnSpc>
            </a:pPr>
            <a:r>
              <a:rPr lang="en-US" sz="2583">
                <a:solidFill>
                  <a:srgbClr val="FFFFFF"/>
                </a:solidFill>
                <a:latin typeface="Aileron"/>
              </a:rPr>
              <a:t>Camera da Letto </a:t>
            </a:r>
          </a:p>
          <a:p>
            <a:pPr>
              <a:lnSpc>
                <a:spcPts val="2686"/>
              </a:lnSpc>
            </a:pPr>
          </a:p>
        </p:txBody>
      </p:sp>
      <p:sp>
        <p:nvSpPr>
          <p:cNvPr name="TextBox 12" id="12"/>
          <p:cNvSpPr txBox="true"/>
          <p:nvPr/>
        </p:nvSpPr>
        <p:spPr>
          <a:xfrm rot="0">
            <a:off x="7584883" y="1306745"/>
            <a:ext cx="6492240" cy="5973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876"/>
              </a:lnSpc>
            </a:pPr>
            <a:r>
              <a:rPr lang="en-US" sz="3483">
                <a:solidFill>
                  <a:srgbClr val="EDAE32"/>
                </a:solidFill>
                <a:latin typeface="Aileron"/>
              </a:rPr>
              <a:t>Sala - Comedor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7584883" y="2183659"/>
            <a:ext cx="6492240" cy="24127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686"/>
              </a:lnSpc>
            </a:pPr>
            <a:r>
              <a:rPr lang="en-US" sz="2583">
                <a:solidFill>
                  <a:srgbClr val="FFFFFF"/>
                </a:solidFill>
                <a:latin typeface="Aileron"/>
              </a:rPr>
              <a:t>Living room - dining room</a:t>
            </a:r>
          </a:p>
          <a:p>
            <a:pPr>
              <a:lnSpc>
                <a:spcPts val="2686"/>
              </a:lnSpc>
            </a:pPr>
            <a:r>
              <a:rPr lang="en-US" sz="2583">
                <a:solidFill>
                  <a:srgbClr val="FFFFFF"/>
                </a:solidFill>
                <a:latin typeface="Aileron"/>
              </a:rPr>
              <a:t>Soggiorno - sala da pranzo</a:t>
            </a:r>
          </a:p>
          <a:p>
            <a:pPr>
              <a:lnSpc>
                <a:spcPts val="2686"/>
              </a:lnSpc>
            </a:pPr>
          </a:p>
          <a:p>
            <a:pPr>
              <a:lnSpc>
                <a:spcPts val="2686"/>
              </a:lnSpc>
            </a:pPr>
          </a:p>
          <a:p>
            <a:pPr>
              <a:lnSpc>
                <a:spcPts val="2686"/>
              </a:lnSpc>
            </a:pPr>
          </a:p>
          <a:p>
            <a:pPr>
              <a:lnSpc>
                <a:spcPts val="2686"/>
              </a:lnSpc>
            </a:pPr>
          </a:p>
          <a:p>
            <a:pPr>
              <a:lnSpc>
                <a:spcPts val="3616"/>
              </a:lnSpc>
            </a:pP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333" r="0" b="-3333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724227" y="-408193"/>
            <a:ext cx="19739355" cy="11103387"/>
          </a:xfrm>
          <a:custGeom>
            <a:avLst/>
            <a:gdLst/>
            <a:ahLst/>
            <a:cxnLst/>
            <a:rect r="r" b="b" t="t" l="l"/>
            <a:pathLst>
              <a:path h="11103387" w="19739355">
                <a:moveTo>
                  <a:pt x="0" y="0"/>
                </a:moveTo>
                <a:lnTo>
                  <a:pt x="19739354" y="0"/>
                </a:lnTo>
                <a:lnTo>
                  <a:pt x="19739354" y="11103386"/>
                </a:lnTo>
                <a:lnTo>
                  <a:pt x="0" y="1110338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999"/>
            </a:blip>
            <a:stretch>
              <a:fillRect l="0" t="0" r="0" b="0"/>
            </a:stretch>
          </a:blipFill>
        </p:spPr>
      </p:sp>
      <p:sp>
        <p:nvSpPr>
          <p:cNvPr name="AutoShape 4" id="4"/>
          <p:cNvSpPr/>
          <p:nvPr/>
        </p:nvSpPr>
        <p:spPr>
          <a:xfrm flipV="true">
            <a:off x="7299675" y="2012209"/>
            <a:ext cx="3113415" cy="0"/>
          </a:xfrm>
          <a:prstGeom prst="line">
            <a:avLst/>
          </a:prstGeom>
          <a:ln cap="flat" w="7620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5" id="5"/>
          <p:cNvSpPr/>
          <p:nvPr/>
        </p:nvSpPr>
        <p:spPr>
          <a:xfrm>
            <a:off x="8491860" y="8340937"/>
            <a:ext cx="6492240" cy="0"/>
          </a:xfrm>
          <a:prstGeom prst="line">
            <a:avLst/>
          </a:prstGeom>
          <a:ln cap="flat" w="7620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6" id="6"/>
          <p:cNvGrpSpPr/>
          <p:nvPr/>
        </p:nvGrpSpPr>
        <p:grpSpPr>
          <a:xfrm rot="0">
            <a:off x="1028700" y="933450"/>
            <a:ext cx="6270975" cy="8324850"/>
            <a:chOff x="0" y="0"/>
            <a:chExt cx="1051327" cy="1395658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051327" cy="1395658"/>
            </a:xfrm>
            <a:custGeom>
              <a:avLst/>
              <a:gdLst/>
              <a:ahLst/>
              <a:cxnLst/>
              <a:rect r="r" b="b" t="t" l="l"/>
              <a:pathLst>
                <a:path h="1395658" w="1051327">
                  <a:moveTo>
                    <a:pt x="0" y="0"/>
                  </a:moveTo>
                  <a:lnTo>
                    <a:pt x="1051327" y="0"/>
                  </a:lnTo>
                  <a:lnTo>
                    <a:pt x="1051327" y="1395658"/>
                  </a:lnTo>
                  <a:lnTo>
                    <a:pt x="0" y="1395658"/>
                  </a:lnTo>
                  <a:close/>
                </a:path>
              </a:pathLst>
            </a:custGeom>
            <a:blipFill>
              <a:blip r:embed="rId4"/>
              <a:stretch>
                <a:fillRect l="0" t="-218" r="0" b="-218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0">
            <a:off x="11737980" y="1028700"/>
            <a:ext cx="5521320" cy="8229600"/>
            <a:chOff x="0" y="0"/>
            <a:chExt cx="925647" cy="137969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925647" cy="1379690"/>
            </a:xfrm>
            <a:custGeom>
              <a:avLst/>
              <a:gdLst/>
              <a:ahLst/>
              <a:cxnLst/>
              <a:rect r="r" b="b" t="t" l="l"/>
              <a:pathLst>
                <a:path h="1379690" w="925647">
                  <a:moveTo>
                    <a:pt x="0" y="0"/>
                  </a:moveTo>
                  <a:lnTo>
                    <a:pt x="925647" y="0"/>
                  </a:lnTo>
                  <a:lnTo>
                    <a:pt x="925647" y="1379690"/>
                  </a:lnTo>
                  <a:lnTo>
                    <a:pt x="0" y="1379690"/>
                  </a:lnTo>
                  <a:close/>
                </a:path>
              </a:pathLst>
            </a:custGeom>
            <a:blipFill>
              <a:blip r:embed="rId5"/>
              <a:stretch>
                <a:fillRect l="-5894" t="0" r="-5894" b="0"/>
              </a:stretch>
            </a:blipFill>
          </p:spPr>
        </p:sp>
      </p:grpSp>
      <p:sp>
        <p:nvSpPr>
          <p:cNvPr name="TextBox 10" id="10"/>
          <p:cNvSpPr txBox="true"/>
          <p:nvPr/>
        </p:nvSpPr>
        <p:spPr>
          <a:xfrm rot="0">
            <a:off x="8491860" y="7648368"/>
            <a:ext cx="6492240" cy="5973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876"/>
              </a:lnSpc>
            </a:pPr>
            <a:r>
              <a:rPr lang="en-US" sz="3483">
                <a:solidFill>
                  <a:srgbClr val="EDAE32"/>
                </a:solidFill>
                <a:latin typeface="Aileron"/>
              </a:rPr>
              <a:t>Habitación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8185475" y="1367473"/>
            <a:ext cx="6492240" cy="5973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876"/>
              </a:lnSpc>
            </a:pPr>
            <a:r>
              <a:rPr lang="en-US" sz="3483">
                <a:solidFill>
                  <a:srgbClr val="EDAE32"/>
                </a:solidFill>
                <a:latin typeface="Aileron"/>
              </a:rPr>
              <a:t>Habitación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8491860" y="8512387"/>
            <a:ext cx="6492240" cy="10145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686"/>
              </a:lnSpc>
            </a:pPr>
            <a:r>
              <a:rPr lang="en-US" sz="2583">
                <a:solidFill>
                  <a:srgbClr val="FFFFFF"/>
                </a:solidFill>
                <a:latin typeface="Aileron"/>
              </a:rPr>
              <a:t>Bedroom</a:t>
            </a:r>
          </a:p>
          <a:p>
            <a:pPr>
              <a:lnSpc>
                <a:spcPts val="2686"/>
              </a:lnSpc>
            </a:pPr>
            <a:r>
              <a:rPr lang="en-US" sz="2583">
                <a:solidFill>
                  <a:srgbClr val="FFFFFF"/>
                </a:solidFill>
                <a:latin typeface="Aileron"/>
              </a:rPr>
              <a:t>Camera da Letto </a:t>
            </a:r>
          </a:p>
          <a:p>
            <a:pPr>
              <a:lnSpc>
                <a:spcPts val="2686"/>
              </a:lnSpc>
            </a:pPr>
          </a:p>
        </p:txBody>
      </p:sp>
      <p:sp>
        <p:nvSpPr>
          <p:cNvPr name="TextBox 13" id="13"/>
          <p:cNvSpPr txBox="true"/>
          <p:nvPr/>
        </p:nvSpPr>
        <p:spPr>
          <a:xfrm rot="0">
            <a:off x="8185475" y="2282557"/>
            <a:ext cx="6492240" cy="10145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686"/>
              </a:lnSpc>
            </a:pPr>
            <a:r>
              <a:rPr lang="en-US" sz="2583">
                <a:solidFill>
                  <a:srgbClr val="FFFFFF"/>
                </a:solidFill>
                <a:latin typeface="Aileron"/>
              </a:rPr>
              <a:t>Bedroom</a:t>
            </a:r>
          </a:p>
          <a:p>
            <a:pPr>
              <a:lnSpc>
                <a:spcPts val="2686"/>
              </a:lnSpc>
            </a:pPr>
            <a:r>
              <a:rPr lang="en-US" sz="2583">
                <a:solidFill>
                  <a:srgbClr val="FFFFFF"/>
                </a:solidFill>
                <a:latin typeface="Aileron"/>
              </a:rPr>
              <a:t>Camera da Letto </a:t>
            </a:r>
          </a:p>
          <a:p>
            <a:pPr>
              <a:lnSpc>
                <a:spcPts val="2686"/>
              </a:lnSpc>
            </a:pP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333" r="0" b="-3333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0" y="-71545"/>
            <a:ext cx="9231540" cy="10430090"/>
            <a:chOff x="0" y="0"/>
            <a:chExt cx="5624576" cy="6354826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-8128" y="-15494"/>
              <a:ext cx="6457061" cy="6428613"/>
            </a:xfrm>
            <a:custGeom>
              <a:avLst/>
              <a:gdLst/>
              <a:ahLst/>
              <a:cxnLst/>
              <a:rect r="r" b="b" t="t" l="l"/>
              <a:pathLst>
                <a:path h="6428613" w="6457061">
                  <a:moveTo>
                    <a:pt x="2030095" y="6351651"/>
                  </a:moveTo>
                  <a:cubicBezTo>
                    <a:pt x="1401318" y="6327775"/>
                    <a:pt x="615188" y="6428613"/>
                    <a:pt x="10922" y="6315202"/>
                  </a:cubicBezTo>
                  <a:cubicBezTo>
                    <a:pt x="29210" y="4220591"/>
                    <a:pt x="0" y="2131441"/>
                    <a:pt x="10414" y="33909"/>
                  </a:cubicBezTo>
                  <a:cubicBezTo>
                    <a:pt x="1531620" y="18923"/>
                    <a:pt x="3200908" y="0"/>
                    <a:pt x="4708779" y="36576"/>
                  </a:cubicBezTo>
                  <a:cubicBezTo>
                    <a:pt x="4705223" y="269748"/>
                    <a:pt x="4863084" y="555752"/>
                    <a:pt x="4998212" y="1024890"/>
                  </a:cubicBezTo>
                  <a:cubicBezTo>
                    <a:pt x="5065649" y="1450340"/>
                    <a:pt x="5018151" y="1983613"/>
                    <a:pt x="5156073" y="2395093"/>
                  </a:cubicBezTo>
                  <a:cubicBezTo>
                    <a:pt x="5119497" y="2433447"/>
                    <a:pt x="5235575" y="2533650"/>
                    <a:pt x="5241671" y="2606294"/>
                  </a:cubicBezTo>
                  <a:cubicBezTo>
                    <a:pt x="5221351" y="2797937"/>
                    <a:pt x="5321808" y="2871978"/>
                    <a:pt x="5347462" y="3146044"/>
                  </a:cubicBezTo>
                  <a:cubicBezTo>
                    <a:pt x="5378577" y="3134360"/>
                    <a:pt x="5333111" y="3297936"/>
                    <a:pt x="5358511" y="3464179"/>
                  </a:cubicBezTo>
                  <a:cubicBezTo>
                    <a:pt x="5366131" y="3580003"/>
                    <a:pt x="5444109" y="3753231"/>
                    <a:pt x="5446395" y="3869563"/>
                  </a:cubicBezTo>
                  <a:cubicBezTo>
                    <a:pt x="5430012" y="4118229"/>
                    <a:pt x="5451221" y="4418330"/>
                    <a:pt x="5427980" y="4713351"/>
                  </a:cubicBezTo>
                  <a:cubicBezTo>
                    <a:pt x="5468239" y="4858131"/>
                    <a:pt x="5548884" y="5101717"/>
                    <a:pt x="5603494" y="5491480"/>
                  </a:cubicBezTo>
                  <a:cubicBezTo>
                    <a:pt x="5603748" y="5699887"/>
                    <a:pt x="5537581" y="5837428"/>
                    <a:pt x="5632196" y="6181598"/>
                  </a:cubicBezTo>
                  <a:cubicBezTo>
                    <a:pt x="5491861" y="6407658"/>
                    <a:pt x="6457061" y="6366510"/>
                    <a:pt x="2030095" y="6351651"/>
                  </a:cubicBezTo>
                  <a:close/>
                </a:path>
              </a:pathLst>
            </a:custGeom>
            <a:blipFill>
              <a:blip r:embed="rId3"/>
              <a:stretch>
                <a:fillRect l="-10374" t="0" r="-10374" b="0"/>
              </a:stretch>
            </a:blipFill>
          </p:spPr>
        </p:sp>
      </p:grpSp>
      <p:sp>
        <p:nvSpPr>
          <p:cNvPr name="TextBox 5" id="5"/>
          <p:cNvSpPr txBox="true"/>
          <p:nvPr/>
        </p:nvSpPr>
        <p:spPr>
          <a:xfrm rot="0">
            <a:off x="9911776" y="1634849"/>
            <a:ext cx="7009852" cy="54387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218"/>
              </a:lnSpc>
            </a:pPr>
            <a:r>
              <a:rPr lang="en-US" sz="3800" spc="-26">
                <a:solidFill>
                  <a:srgbClr val="EDAE32"/>
                </a:solidFill>
                <a:latin typeface="Aileron Ultra-Bold"/>
              </a:rPr>
              <a:t>APARTMENT 3 AND 4 APPARTAMENTO 3 E 4</a:t>
            </a:r>
          </a:p>
          <a:p>
            <a:pPr>
              <a:lnSpc>
                <a:spcPts val="6882"/>
              </a:lnSpc>
            </a:pPr>
          </a:p>
          <a:p>
            <a:pPr>
              <a:lnSpc>
                <a:spcPts val="6882"/>
              </a:lnSpc>
            </a:pPr>
          </a:p>
          <a:p>
            <a:pPr>
              <a:lnSpc>
                <a:spcPts val="6882"/>
              </a:lnSpc>
            </a:pPr>
          </a:p>
          <a:p>
            <a:pPr>
              <a:lnSpc>
                <a:spcPts val="6882"/>
              </a:lnSpc>
            </a:pPr>
          </a:p>
          <a:p>
            <a:pPr>
              <a:lnSpc>
                <a:spcPts val="6882"/>
              </a:lnSpc>
            </a:pPr>
          </a:p>
        </p:txBody>
      </p:sp>
      <p:sp>
        <p:nvSpPr>
          <p:cNvPr name="AutoShape 6" id="6"/>
          <p:cNvSpPr/>
          <p:nvPr/>
        </p:nvSpPr>
        <p:spPr>
          <a:xfrm>
            <a:off x="9980180" y="3996859"/>
            <a:ext cx="4845937" cy="0"/>
          </a:xfrm>
          <a:prstGeom prst="line">
            <a:avLst/>
          </a:prstGeom>
          <a:ln cap="flat" w="28575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7" id="7"/>
          <p:cNvSpPr/>
          <p:nvPr/>
        </p:nvSpPr>
        <p:spPr>
          <a:xfrm>
            <a:off x="9911776" y="5910679"/>
            <a:ext cx="4845937" cy="0"/>
          </a:xfrm>
          <a:prstGeom prst="line">
            <a:avLst/>
          </a:prstGeom>
          <a:ln cap="flat" w="28575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8" id="8"/>
          <p:cNvSpPr txBox="true"/>
          <p:nvPr/>
        </p:nvSpPr>
        <p:spPr>
          <a:xfrm rot="0">
            <a:off x="9911776" y="716011"/>
            <a:ext cx="7589450" cy="9626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7840"/>
              </a:lnSpc>
            </a:pPr>
            <a:r>
              <a:rPr lang="en-US" sz="5600">
                <a:solidFill>
                  <a:srgbClr val="EDAE32"/>
                </a:solidFill>
                <a:latin typeface="Aileron Ultra-Bold"/>
              </a:rPr>
              <a:t>APARTAMENTO 3 Y 4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9911776" y="2858940"/>
            <a:ext cx="7589450" cy="5378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480"/>
              </a:lnSpc>
            </a:pPr>
            <a:r>
              <a:rPr lang="en-US" sz="3200">
                <a:solidFill>
                  <a:srgbClr val="FFFFFF"/>
                </a:solidFill>
                <a:latin typeface="Aileron Bold"/>
              </a:rPr>
              <a:t>EDIFICIO KINGSTON  24-B Y 33-B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9911776" y="4269524"/>
            <a:ext cx="2635311" cy="12839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876"/>
              </a:lnSpc>
            </a:pPr>
            <a:r>
              <a:rPr lang="en-US" sz="3483">
                <a:solidFill>
                  <a:srgbClr val="FFFFFF"/>
                </a:solidFill>
                <a:latin typeface="Aileron"/>
              </a:rPr>
              <a:t>Ubicación:</a:t>
            </a:r>
          </a:p>
          <a:p>
            <a:pPr>
              <a:lnSpc>
                <a:spcPts val="2583"/>
              </a:lnSpc>
            </a:pPr>
            <a:r>
              <a:rPr lang="en-US" sz="2083">
                <a:solidFill>
                  <a:srgbClr val="FFFFFF"/>
                </a:solidFill>
                <a:latin typeface="Aileron"/>
              </a:rPr>
              <a:t>location:</a:t>
            </a:r>
          </a:p>
          <a:p>
            <a:pPr>
              <a:lnSpc>
                <a:spcPts val="2583"/>
              </a:lnSpc>
            </a:pPr>
            <a:r>
              <a:rPr lang="en-US" sz="2083">
                <a:solidFill>
                  <a:srgbClr val="FFFFFF"/>
                </a:solidFill>
                <a:latin typeface="Aileron"/>
              </a:rPr>
              <a:t>ubicazione: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2249604" y="4403066"/>
            <a:ext cx="5251622" cy="11162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908"/>
              </a:lnSpc>
            </a:pPr>
            <a:r>
              <a:rPr lang="en-US" sz="2077">
                <a:solidFill>
                  <a:srgbClr val="EDAE32"/>
                </a:solidFill>
                <a:latin typeface="Aileron"/>
              </a:rPr>
              <a:t>Calidonia, </a:t>
            </a:r>
            <a:r>
              <a:rPr lang="en-US" sz="2077">
                <a:solidFill>
                  <a:srgbClr val="EDAE32"/>
                </a:solidFill>
                <a:latin typeface="Aileron"/>
              </a:rPr>
              <a:t>Bella Vista, Ciudad de</a:t>
            </a:r>
          </a:p>
          <a:p>
            <a:pPr>
              <a:lnSpc>
                <a:spcPts val="2908"/>
              </a:lnSpc>
            </a:pPr>
            <a:r>
              <a:rPr lang="en-US" sz="2077">
                <a:solidFill>
                  <a:srgbClr val="EDAE32"/>
                </a:solidFill>
                <a:latin typeface="Aileron"/>
              </a:rPr>
              <a:t>Panamá</a:t>
            </a:r>
          </a:p>
          <a:p>
            <a:pPr>
              <a:lnSpc>
                <a:spcPts val="3188"/>
              </a:lnSpc>
            </a:pPr>
          </a:p>
        </p:txBody>
      </p:sp>
      <p:sp>
        <p:nvSpPr>
          <p:cNvPr name="TextBox 12" id="12"/>
          <p:cNvSpPr txBox="true"/>
          <p:nvPr/>
        </p:nvSpPr>
        <p:spPr>
          <a:xfrm rot="0">
            <a:off x="12470887" y="6220242"/>
            <a:ext cx="4712213" cy="7192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881"/>
              </a:lnSpc>
            </a:pPr>
            <a:r>
              <a:rPr lang="en-US" sz="2058">
                <a:solidFill>
                  <a:srgbClr val="EDAE32"/>
                </a:solidFill>
                <a:latin typeface="Aileron"/>
              </a:rPr>
              <a:t>Una habitación, sala - comedor - cocina, baño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2470887" y="7303370"/>
            <a:ext cx="5030339" cy="7192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881"/>
              </a:lnSpc>
            </a:pPr>
            <a:r>
              <a:rPr lang="en-US" sz="2058">
                <a:solidFill>
                  <a:srgbClr val="EDAE32"/>
                </a:solidFill>
                <a:latin typeface="Aileron"/>
              </a:rPr>
              <a:t>One bedroom, living room - dining room - kitchen, bathroom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2470887" y="8484679"/>
            <a:ext cx="5030339" cy="7192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881"/>
              </a:lnSpc>
            </a:pPr>
            <a:r>
              <a:rPr lang="en-US" sz="2058">
                <a:solidFill>
                  <a:srgbClr val="EDAE32"/>
                </a:solidFill>
                <a:latin typeface="Aileron"/>
              </a:rPr>
              <a:t>Una camera da letto, soggiorno - sala da pranzo - cucina, bagno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9911776" y="6286917"/>
            <a:ext cx="3363981" cy="4908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739"/>
              </a:lnSpc>
            </a:pPr>
            <a:r>
              <a:rPr lang="en-US" sz="3399">
                <a:solidFill>
                  <a:srgbClr val="FFFFFF"/>
                </a:solidFill>
                <a:latin typeface="Aileron"/>
              </a:rPr>
              <a:t>Descripción: 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9911776" y="7370045"/>
            <a:ext cx="3363981" cy="4908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739"/>
              </a:lnSpc>
            </a:pPr>
            <a:r>
              <a:rPr lang="en-US" sz="3399">
                <a:solidFill>
                  <a:srgbClr val="FFFFFF"/>
                </a:solidFill>
                <a:latin typeface="Aileron"/>
              </a:rPr>
              <a:t>Description: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9911776" y="8632209"/>
            <a:ext cx="3363981" cy="4908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739"/>
              </a:lnSpc>
            </a:pPr>
            <a:r>
              <a:rPr lang="en-US" sz="3399">
                <a:solidFill>
                  <a:srgbClr val="FFFFFF"/>
                </a:solidFill>
                <a:latin typeface="Aileron"/>
              </a:rPr>
              <a:t>Descrizione: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333" r="0" b="-3333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724227" y="-408193"/>
            <a:ext cx="19739355" cy="11103387"/>
          </a:xfrm>
          <a:custGeom>
            <a:avLst/>
            <a:gdLst/>
            <a:ahLst/>
            <a:cxnLst/>
            <a:rect r="r" b="b" t="t" l="l"/>
            <a:pathLst>
              <a:path h="11103387" w="19739355">
                <a:moveTo>
                  <a:pt x="0" y="0"/>
                </a:moveTo>
                <a:lnTo>
                  <a:pt x="19739354" y="0"/>
                </a:lnTo>
                <a:lnTo>
                  <a:pt x="19739354" y="11103386"/>
                </a:lnTo>
                <a:lnTo>
                  <a:pt x="0" y="1110338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999"/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4160487" y="1616913"/>
            <a:ext cx="9967027" cy="7641387"/>
          </a:xfrm>
          <a:custGeom>
            <a:avLst/>
            <a:gdLst/>
            <a:ahLst/>
            <a:cxnLst/>
            <a:rect r="r" b="b" t="t" l="l"/>
            <a:pathLst>
              <a:path h="7641387" w="9967027">
                <a:moveTo>
                  <a:pt x="0" y="0"/>
                </a:moveTo>
                <a:lnTo>
                  <a:pt x="9967026" y="0"/>
                </a:lnTo>
                <a:lnTo>
                  <a:pt x="9967026" y="7641387"/>
                </a:lnTo>
                <a:lnTo>
                  <a:pt x="0" y="764138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028700" y="981075"/>
            <a:ext cx="11408246" cy="4552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780"/>
              </a:lnSpc>
            </a:pPr>
            <a:r>
              <a:rPr lang="en-US" sz="2700">
                <a:solidFill>
                  <a:srgbClr val="FFFFFF"/>
                </a:solidFill>
                <a:latin typeface="Aileron Bold"/>
              </a:rPr>
              <a:t>EDIFICIO KINGSTON  24-B Y 33-B - PLANO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333" r="0" b="-3333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724227" y="-408193"/>
            <a:ext cx="19739355" cy="11103387"/>
          </a:xfrm>
          <a:custGeom>
            <a:avLst/>
            <a:gdLst/>
            <a:ahLst/>
            <a:cxnLst/>
            <a:rect r="r" b="b" t="t" l="l"/>
            <a:pathLst>
              <a:path h="11103387" w="19739355">
                <a:moveTo>
                  <a:pt x="0" y="0"/>
                </a:moveTo>
                <a:lnTo>
                  <a:pt x="19739354" y="0"/>
                </a:lnTo>
                <a:lnTo>
                  <a:pt x="19739354" y="11103386"/>
                </a:lnTo>
                <a:lnTo>
                  <a:pt x="0" y="1110338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999"/>
            </a:blip>
            <a:stretch>
              <a:fillRect l="0" t="0" r="0" b="0"/>
            </a:stretch>
          </a:blipFill>
        </p:spPr>
      </p:sp>
      <p:sp>
        <p:nvSpPr>
          <p:cNvPr name="AutoShape 4" id="4"/>
          <p:cNvSpPr/>
          <p:nvPr/>
        </p:nvSpPr>
        <p:spPr>
          <a:xfrm>
            <a:off x="7587292" y="4694344"/>
            <a:ext cx="3113415" cy="0"/>
          </a:xfrm>
          <a:prstGeom prst="line">
            <a:avLst/>
          </a:prstGeom>
          <a:ln cap="flat" w="3810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5" id="5"/>
          <p:cNvGrpSpPr/>
          <p:nvPr/>
        </p:nvGrpSpPr>
        <p:grpSpPr>
          <a:xfrm rot="0">
            <a:off x="1028700" y="933450"/>
            <a:ext cx="5777153" cy="8324850"/>
            <a:chOff x="0" y="0"/>
            <a:chExt cx="968538" cy="1395658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968538" cy="1395658"/>
            </a:xfrm>
            <a:custGeom>
              <a:avLst/>
              <a:gdLst/>
              <a:ahLst/>
              <a:cxnLst/>
              <a:rect r="r" b="b" t="t" l="l"/>
              <a:pathLst>
                <a:path h="1395658" w="968538">
                  <a:moveTo>
                    <a:pt x="0" y="0"/>
                  </a:moveTo>
                  <a:lnTo>
                    <a:pt x="968538" y="0"/>
                  </a:lnTo>
                  <a:lnTo>
                    <a:pt x="968538" y="1395658"/>
                  </a:lnTo>
                  <a:lnTo>
                    <a:pt x="0" y="1395658"/>
                  </a:lnTo>
                  <a:close/>
                </a:path>
              </a:pathLst>
            </a:custGeom>
            <a:blipFill>
              <a:blip r:embed="rId4"/>
              <a:stretch>
                <a:fillRect l="-58413" t="0" r="-58413" b="0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0">
            <a:off x="11213726" y="933450"/>
            <a:ext cx="6045574" cy="8229600"/>
            <a:chOff x="0" y="0"/>
            <a:chExt cx="1013538" cy="137969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013538" cy="1379690"/>
            </a:xfrm>
            <a:custGeom>
              <a:avLst/>
              <a:gdLst/>
              <a:ahLst/>
              <a:cxnLst/>
              <a:rect r="r" b="b" t="t" l="l"/>
              <a:pathLst>
                <a:path h="1379690" w="1013538">
                  <a:moveTo>
                    <a:pt x="0" y="0"/>
                  </a:moveTo>
                  <a:lnTo>
                    <a:pt x="1013538" y="0"/>
                  </a:lnTo>
                  <a:lnTo>
                    <a:pt x="1013538" y="1379690"/>
                  </a:lnTo>
                  <a:lnTo>
                    <a:pt x="0" y="1379690"/>
                  </a:lnTo>
                  <a:close/>
                </a:path>
              </a:pathLst>
            </a:custGeom>
            <a:blipFill>
              <a:blip r:embed="rId5"/>
              <a:stretch>
                <a:fillRect l="-69396" t="0" r="-35432" b="0"/>
              </a:stretch>
            </a:blipFill>
          </p:spPr>
        </p:sp>
      </p:grpSp>
      <p:sp>
        <p:nvSpPr>
          <p:cNvPr name="TextBox 9" id="9"/>
          <p:cNvSpPr txBox="true"/>
          <p:nvPr/>
        </p:nvSpPr>
        <p:spPr>
          <a:xfrm rot="0">
            <a:off x="6652003" y="4017650"/>
            <a:ext cx="4679195" cy="5147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76"/>
              </a:lnSpc>
            </a:pPr>
            <a:r>
              <a:rPr lang="en-US" sz="2983">
                <a:solidFill>
                  <a:srgbClr val="EDAE32"/>
                </a:solidFill>
                <a:latin typeface="Aileron"/>
              </a:rPr>
              <a:t>sala - comedor - cocina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5897880" y="4883955"/>
            <a:ext cx="6492240" cy="5476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958"/>
              </a:lnSpc>
            </a:pPr>
            <a:r>
              <a:rPr lang="en-US" sz="1883">
                <a:solidFill>
                  <a:srgbClr val="FFFFFF"/>
                </a:solidFill>
                <a:latin typeface="Aileron"/>
              </a:rPr>
              <a:t>Living room - dining room - kitchen</a:t>
            </a:r>
          </a:p>
          <a:p>
            <a:pPr algn="ctr">
              <a:lnSpc>
                <a:spcPts val="2636"/>
              </a:lnSpc>
            </a:pPr>
            <a:r>
              <a:rPr lang="en-US" sz="1883">
                <a:solidFill>
                  <a:srgbClr val="FFFFFF"/>
                </a:solidFill>
                <a:latin typeface="Aileron"/>
              </a:rPr>
              <a:t>Soggiorno - sala da pranzo - cucina</a:t>
            </a: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333" r="0" b="-3333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724227" y="-408193"/>
            <a:ext cx="19739355" cy="11103387"/>
          </a:xfrm>
          <a:custGeom>
            <a:avLst/>
            <a:gdLst/>
            <a:ahLst/>
            <a:cxnLst/>
            <a:rect r="r" b="b" t="t" l="l"/>
            <a:pathLst>
              <a:path h="11103387" w="19739355">
                <a:moveTo>
                  <a:pt x="0" y="0"/>
                </a:moveTo>
                <a:lnTo>
                  <a:pt x="19739354" y="0"/>
                </a:lnTo>
                <a:lnTo>
                  <a:pt x="19739354" y="11103386"/>
                </a:lnTo>
                <a:lnTo>
                  <a:pt x="0" y="1110338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999"/>
            </a:blip>
            <a:stretch>
              <a:fillRect l="0" t="0" r="0" b="0"/>
            </a:stretch>
          </a:blipFill>
        </p:spPr>
      </p:sp>
      <p:sp>
        <p:nvSpPr>
          <p:cNvPr name="AutoShape 4" id="4"/>
          <p:cNvSpPr/>
          <p:nvPr/>
        </p:nvSpPr>
        <p:spPr>
          <a:xfrm flipV="true">
            <a:off x="7299675" y="2012209"/>
            <a:ext cx="3113415" cy="0"/>
          </a:xfrm>
          <a:prstGeom prst="line">
            <a:avLst/>
          </a:prstGeom>
          <a:ln cap="flat" w="7620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5" id="5"/>
          <p:cNvSpPr/>
          <p:nvPr/>
        </p:nvSpPr>
        <p:spPr>
          <a:xfrm>
            <a:off x="8491860" y="7855162"/>
            <a:ext cx="6492240" cy="0"/>
          </a:xfrm>
          <a:prstGeom prst="line">
            <a:avLst/>
          </a:prstGeom>
          <a:ln cap="flat" w="7620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6" id="6"/>
          <p:cNvGrpSpPr/>
          <p:nvPr/>
        </p:nvGrpSpPr>
        <p:grpSpPr>
          <a:xfrm rot="0">
            <a:off x="1028700" y="933450"/>
            <a:ext cx="6270975" cy="8324850"/>
            <a:chOff x="0" y="0"/>
            <a:chExt cx="1051327" cy="1395658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051327" cy="1395658"/>
            </a:xfrm>
            <a:custGeom>
              <a:avLst/>
              <a:gdLst/>
              <a:ahLst/>
              <a:cxnLst/>
              <a:rect r="r" b="b" t="t" l="l"/>
              <a:pathLst>
                <a:path h="1395658" w="1051327">
                  <a:moveTo>
                    <a:pt x="0" y="0"/>
                  </a:moveTo>
                  <a:lnTo>
                    <a:pt x="1051327" y="0"/>
                  </a:lnTo>
                  <a:lnTo>
                    <a:pt x="1051327" y="1395658"/>
                  </a:lnTo>
                  <a:lnTo>
                    <a:pt x="0" y="1395658"/>
                  </a:lnTo>
                  <a:close/>
                </a:path>
              </a:pathLst>
            </a:custGeom>
            <a:blipFill>
              <a:blip r:embed="rId4"/>
              <a:stretch>
                <a:fillRect l="-49876" t="0" r="-49876" b="0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0">
            <a:off x="11737980" y="1028700"/>
            <a:ext cx="5521320" cy="8229600"/>
            <a:chOff x="0" y="0"/>
            <a:chExt cx="925647" cy="137969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925647" cy="1379690"/>
            </a:xfrm>
            <a:custGeom>
              <a:avLst/>
              <a:gdLst/>
              <a:ahLst/>
              <a:cxnLst/>
              <a:rect r="r" b="b" t="t" l="l"/>
              <a:pathLst>
                <a:path h="1379690" w="925647">
                  <a:moveTo>
                    <a:pt x="0" y="0"/>
                  </a:moveTo>
                  <a:lnTo>
                    <a:pt x="925647" y="0"/>
                  </a:lnTo>
                  <a:lnTo>
                    <a:pt x="925647" y="1379690"/>
                  </a:lnTo>
                  <a:lnTo>
                    <a:pt x="0" y="1379690"/>
                  </a:lnTo>
                  <a:close/>
                </a:path>
              </a:pathLst>
            </a:custGeom>
            <a:blipFill>
              <a:blip r:embed="rId5"/>
              <a:stretch>
                <a:fillRect l="0" t="-951" r="0" b="0"/>
              </a:stretch>
            </a:blipFill>
          </p:spPr>
        </p:sp>
      </p:grpSp>
      <p:sp>
        <p:nvSpPr>
          <p:cNvPr name="TextBox 10" id="10"/>
          <p:cNvSpPr txBox="true"/>
          <p:nvPr/>
        </p:nvSpPr>
        <p:spPr>
          <a:xfrm rot="0">
            <a:off x="8186046" y="1335476"/>
            <a:ext cx="6492240" cy="5973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876"/>
              </a:lnSpc>
            </a:pPr>
            <a:r>
              <a:rPr lang="en-US" sz="3483">
                <a:solidFill>
                  <a:srgbClr val="EDAE32"/>
                </a:solidFill>
                <a:latin typeface="Aileron"/>
              </a:rPr>
              <a:t>Habitación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8186046" y="2199495"/>
            <a:ext cx="6492240" cy="10145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686"/>
              </a:lnSpc>
            </a:pPr>
            <a:r>
              <a:rPr lang="en-US" sz="2583">
                <a:solidFill>
                  <a:srgbClr val="FFFFFF"/>
                </a:solidFill>
                <a:latin typeface="Aileron"/>
              </a:rPr>
              <a:t>Bedroom</a:t>
            </a:r>
          </a:p>
          <a:p>
            <a:pPr>
              <a:lnSpc>
                <a:spcPts val="2686"/>
              </a:lnSpc>
            </a:pPr>
            <a:r>
              <a:rPr lang="en-US" sz="2583">
                <a:solidFill>
                  <a:srgbClr val="FFFFFF"/>
                </a:solidFill>
                <a:latin typeface="Aileron"/>
              </a:rPr>
              <a:t>Camera da Letto </a:t>
            </a:r>
          </a:p>
          <a:p>
            <a:pPr>
              <a:lnSpc>
                <a:spcPts val="2686"/>
              </a:lnSpc>
            </a:pPr>
          </a:p>
        </p:txBody>
      </p:sp>
      <p:sp>
        <p:nvSpPr>
          <p:cNvPr name="TextBox 12" id="12"/>
          <p:cNvSpPr txBox="true"/>
          <p:nvPr/>
        </p:nvSpPr>
        <p:spPr>
          <a:xfrm rot="0">
            <a:off x="8491860" y="7162593"/>
            <a:ext cx="6492240" cy="5973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876"/>
              </a:lnSpc>
            </a:pPr>
            <a:r>
              <a:rPr lang="en-US" sz="3483">
                <a:solidFill>
                  <a:srgbClr val="EDAE32"/>
                </a:solidFill>
                <a:latin typeface="Aileron"/>
              </a:rPr>
              <a:t>Baño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8491860" y="8026612"/>
            <a:ext cx="6492240" cy="7459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686"/>
              </a:lnSpc>
            </a:pPr>
            <a:r>
              <a:rPr lang="en-US" sz="2583">
                <a:solidFill>
                  <a:srgbClr val="FFFFFF"/>
                </a:solidFill>
                <a:latin typeface="Aileron"/>
              </a:rPr>
              <a:t>Bathroom </a:t>
            </a:r>
          </a:p>
          <a:p>
            <a:pPr>
              <a:lnSpc>
                <a:spcPts val="3616"/>
              </a:lnSpc>
            </a:pPr>
            <a:r>
              <a:rPr lang="en-US" sz="2583">
                <a:solidFill>
                  <a:srgbClr val="FFFFFF"/>
                </a:solidFill>
                <a:latin typeface="Aileron"/>
              </a:rPr>
              <a:t>Bagno</a:t>
            </a:r>
          </a:p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333" r="0" b="-3333"/>
            </a:stretch>
          </a:blipFill>
        </p:spPr>
      </p:sp>
      <p:pic>
        <p:nvPicPr>
          <p:cNvPr name="Picture 3" id="3">
            <a:hlinkClick action="ppaction://media"/>
          </p:cNvPr>
          <p:cNvPicPr>
            <a:picLocks noChangeAspect="true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"/>
          <a:srcRect l="657" t="0" r="657" b="0"/>
          <a:stretch>
            <a:fillRect/>
          </a:stretch>
        </p:blipFill>
        <p:spPr>
          <a:xfrm flipH="false" flipV="false" rot="0">
            <a:off x="1925053" y="1346947"/>
            <a:ext cx="14437895" cy="8229600"/>
          </a:xfrm>
          <a:prstGeom prst="rect">
            <a:avLst/>
          </a:prstGeom>
        </p:spPr>
      </p:pic>
      <p:sp>
        <p:nvSpPr>
          <p:cNvPr name="TextBox 4" id="4"/>
          <p:cNvSpPr txBox="true"/>
          <p:nvPr/>
        </p:nvSpPr>
        <p:spPr>
          <a:xfrm rot="0">
            <a:off x="565795" y="500380"/>
            <a:ext cx="11408246" cy="4552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780"/>
              </a:lnSpc>
            </a:pPr>
            <a:r>
              <a:rPr lang="en-US" sz="2700">
                <a:solidFill>
                  <a:srgbClr val="FFFFFF"/>
                </a:solidFill>
                <a:latin typeface="Aileron Bold"/>
              </a:rPr>
              <a:t>EDIFICIO KINGSTON  24-B Y 33-B</a:t>
            </a:r>
          </a:p>
        </p:txBody>
      </p:sp>
    </p:spTree>
  </p:cSld>
  <p:clrMapOvr>
    <a:masterClrMapping/>
  </p:clrMapOvr>
  <p:timing>
    <p:tnLst>
      <p:par>
        <p:cTn dur="indefinite" restart="never" nodeType="tmRoot">
          <p:childTnLst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333" r="0" b="-3333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1160623" y="-326377"/>
            <a:ext cx="9393766" cy="10613377"/>
            <a:chOff x="0" y="0"/>
            <a:chExt cx="5624576" cy="6354826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-8128" y="-15494"/>
              <a:ext cx="6457061" cy="6428613"/>
            </a:xfrm>
            <a:custGeom>
              <a:avLst/>
              <a:gdLst/>
              <a:ahLst/>
              <a:cxnLst/>
              <a:rect r="r" b="b" t="t" l="l"/>
              <a:pathLst>
                <a:path h="6428613" w="6457061">
                  <a:moveTo>
                    <a:pt x="2030095" y="6351651"/>
                  </a:moveTo>
                  <a:cubicBezTo>
                    <a:pt x="1401318" y="6327775"/>
                    <a:pt x="615188" y="6428613"/>
                    <a:pt x="10922" y="6315202"/>
                  </a:cubicBezTo>
                  <a:cubicBezTo>
                    <a:pt x="29210" y="4220591"/>
                    <a:pt x="0" y="2131441"/>
                    <a:pt x="10414" y="33909"/>
                  </a:cubicBezTo>
                  <a:cubicBezTo>
                    <a:pt x="1531620" y="18923"/>
                    <a:pt x="3200908" y="0"/>
                    <a:pt x="4708779" y="36576"/>
                  </a:cubicBezTo>
                  <a:cubicBezTo>
                    <a:pt x="4705223" y="269748"/>
                    <a:pt x="4863084" y="555752"/>
                    <a:pt x="4998212" y="1024890"/>
                  </a:cubicBezTo>
                  <a:cubicBezTo>
                    <a:pt x="5065649" y="1450340"/>
                    <a:pt x="5018151" y="1983613"/>
                    <a:pt x="5156073" y="2395093"/>
                  </a:cubicBezTo>
                  <a:cubicBezTo>
                    <a:pt x="5119497" y="2433447"/>
                    <a:pt x="5235575" y="2533650"/>
                    <a:pt x="5241671" y="2606294"/>
                  </a:cubicBezTo>
                  <a:cubicBezTo>
                    <a:pt x="5221351" y="2797937"/>
                    <a:pt x="5321808" y="2871978"/>
                    <a:pt x="5347462" y="3146044"/>
                  </a:cubicBezTo>
                  <a:cubicBezTo>
                    <a:pt x="5378577" y="3134360"/>
                    <a:pt x="5333111" y="3297936"/>
                    <a:pt x="5358511" y="3464179"/>
                  </a:cubicBezTo>
                  <a:cubicBezTo>
                    <a:pt x="5366131" y="3580003"/>
                    <a:pt x="5444109" y="3753231"/>
                    <a:pt x="5446395" y="3869563"/>
                  </a:cubicBezTo>
                  <a:cubicBezTo>
                    <a:pt x="5430012" y="4118229"/>
                    <a:pt x="5451221" y="4418330"/>
                    <a:pt x="5427980" y="4713351"/>
                  </a:cubicBezTo>
                  <a:cubicBezTo>
                    <a:pt x="5468239" y="4858131"/>
                    <a:pt x="5548884" y="5101717"/>
                    <a:pt x="5603494" y="5491480"/>
                  </a:cubicBezTo>
                  <a:cubicBezTo>
                    <a:pt x="5603748" y="5699887"/>
                    <a:pt x="5537581" y="5837428"/>
                    <a:pt x="5632196" y="6181598"/>
                  </a:cubicBezTo>
                  <a:cubicBezTo>
                    <a:pt x="5491861" y="6407658"/>
                    <a:pt x="6457061" y="6366510"/>
                    <a:pt x="2030095" y="6351651"/>
                  </a:cubicBezTo>
                  <a:close/>
                </a:path>
              </a:pathLst>
            </a:custGeom>
            <a:blipFill>
              <a:blip r:embed="rId3"/>
              <a:stretch>
                <a:fillRect l="-34709" t="0" r="-34709" b="0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11303000" y="6399177"/>
            <a:ext cx="5956300" cy="603278"/>
            <a:chOff x="0" y="0"/>
            <a:chExt cx="1568737" cy="158888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568737" cy="158888"/>
            </a:xfrm>
            <a:custGeom>
              <a:avLst/>
              <a:gdLst/>
              <a:ahLst/>
              <a:cxnLst/>
              <a:rect r="r" b="b" t="t" l="l"/>
              <a:pathLst>
                <a:path h="158888" w="1568737">
                  <a:moveTo>
                    <a:pt x="79444" y="0"/>
                  </a:moveTo>
                  <a:lnTo>
                    <a:pt x="1489293" y="0"/>
                  </a:lnTo>
                  <a:cubicBezTo>
                    <a:pt x="1533169" y="0"/>
                    <a:pt x="1568737" y="35568"/>
                    <a:pt x="1568737" y="79444"/>
                  </a:cubicBezTo>
                  <a:lnTo>
                    <a:pt x="1568737" y="79444"/>
                  </a:lnTo>
                  <a:cubicBezTo>
                    <a:pt x="1568737" y="100514"/>
                    <a:pt x="1560368" y="120721"/>
                    <a:pt x="1545469" y="135619"/>
                  </a:cubicBezTo>
                  <a:cubicBezTo>
                    <a:pt x="1530570" y="150518"/>
                    <a:pt x="1510363" y="158888"/>
                    <a:pt x="1489293" y="158888"/>
                  </a:cubicBezTo>
                  <a:lnTo>
                    <a:pt x="79444" y="158888"/>
                  </a:lnTo>
                  <a:cubicBezTo>
                    <a:pt x="35568" y="158888"/>
                    <a:pt x="0" y="123320"/>
                    <a:pt x="0" y="79444"/>
                  </a:cubicBezTo>
                  <a:lnTo>
                    <a:pt x="0" y="79444"/>
                  </a:lnTo>
                  <a:cubicBezTo>
                    <a:pt x="0" y="35568"/>
                    <a:pt x="35568" y="0"/>
                    <a:pt x="79444" y="0"/>
                  </a:cubicBezTo>
                  <a:close/>
                </a:path>
              </a:pathLst>
            </a:custGeom>
            <a:solidFill>
              <a:srgbClr val="EDAE32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28575"/>
              <a:ext cx="1568737" cy="18746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494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11303000" y="4457764"/>
            <a:ext cx="5956300" cy="603278"/>
            <a:chOff x="0" y="0"/>
            <a:chExt cx="1568737" cy="158888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568737" cy="158888"/>
            </a:xfrm>
            <a:custGeom>
              <a:avLst/>
              <a:gdLst/>
              <a:ahLst/>
              <a:cxnLst/>
              <a:rect r="r" b="b" t="t" l="l"/>
              <a:pathLst>
                <a:path h="158888" w="1568737">
                  <a:moveTo>
                    <a:pt x="79444" y="0"/>
                  </a:moveTo>
                  <a:lnTo>
                    <a:pt x="1489293" y="0"/>
                  </a:lnTo>
                  <a:cubicBezTo>
                    <a:pt x="1533169" y="0"/>
                    <a:pt x="1568737" y="35568"/>
                    <a:pt x="1568737" y="79444"/>
                  </a:cubicBezTo>
                  <a:lnTo>
                    <a:pt x="1568737" y="79444"/>
                  </a:lnTo>
                  <a:cubicBezTo>
                    <a:pt x="1568737" y="100514"/>
                    <a:pt x="1560368" y="120721"/>
                    <a:pt x="1545469" y="135619"/>
                  </a:cubicBezTo>
                  <a:cubicBezTo>
                    <a:pt x="1530570" y="150518"/>
                    <a:pt x="1510363" y="158888"/>
                    <a:pt x="1489293" y="158888"/>
                  </a:cubicBezTo>
                  <a:lnTo>
                    <a:pt x="79444" y="158888"/>
                  </a:lnTo>
                  <a:cubicBezTo>
                    <a:pt x="35568" y="158888"/>
                    <a:pt x="0" y="123320"/>
                    <a:pt x="0" y="79444"/>
                  </a:cubicBezTo>
                  <a:lnTo>
                    <a:pt x="0" y="79444"/>
                  </a:lnTo>
                  <a:cubicBezTo>
                    <a:pt x="0" y="35568"/>
                    <a:pt x="35568" y="0"/>
                    <a:pt x="79444" y="0"/>
                  </a:cubicBezTo>
                  <a:close/>
                </a:path>
              </a:pathLst>
            </a:custGeom>
            <a:solidFill>
              <a:srgbClr val="EDAE32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28575"/>
              <a:ext cx="1568737" cy="18746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494"/>
                </a:lnSpc>
              </a:pPr>
            </a:p>
          </p:txBody>
        </p:sp>
      </p:grpSp>
      <p:sp>
        <p:nvSpPr>
          <p:cNvPr name="Freeform 11" id="11"/>
          <p:cNvSpPr/>
          <p:nvPr/>
        </p:nvSpPr>
        <p:spPr>
          <a:xfrm flipH="false" flipV="false" rot="0">
            <a:off x="16355028" y="4525196"/>
            <a:ext cx="447676" cy="447676"/>
          </a:xfrm>
          <a:custGeom>
            <a:avLst/>
            <a:gdLst/>
            <a:ahLst/>
            <a:cxnLst/>
            <a:rect r="r" b="b" t="t" l="l"/>
            <a:pathLst>
              <a:path h="447676" w="447676">
                <a:moveTo>
                  <a:pt x="0" y="0"/>
                </a:moveTo>
                <a:lnTo>
                  <a:pt x="447676" y="0"/>
                </a:lnTo>
                <a:lnTo>
                  <a:pt x="447676" y="447676"/>
                </a:lnTo>
                <a:lnTo>
                  <a:pt x="0" y="4476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2" id="12"/>
          <p:cNvGrpSpPr/>
          <p:nvPr/>
        </p:nvGrpSpPr>
        <p:grpSpPr>
          <a:xfrm rot="0">
            <a:off x="11303000" y="5376798"/>
            <a:ext cx="5956300" cy="603278"/>
            <a:chOff x="0" y="0"/>
            <a:chExt cx="1568737" cy="158888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1568737" cy="158888"/>
            </a:xfrm>
            <a:custGeom>
              <a:avLst/>
              <a:gdLst/>
              <a:ahLst/>
              <a:cxnLst/>
              <a:rect r="r" b="b" t="t" l="l"/>
              <a:pathLst>
                <a:path h="158888" w="1568737">
                  <a:moveTo>
                    <a:pt x="79444" y="0"/>
                  </a:moveTo>
                  <a:lnTo>
                    <a:pt x="1489293" y="0"/>
                  </a:lnTo>
                  <a:cubicBezTo>
                    <a:pt x="1533169" y="0"/>
                    <a:pt x="1568737" y="35568"/>
                    <a:pt x="1568737" y="79444"/>
                  </a:cubicBezTo>
                  <a:lnTo>
                    <a:pt x="1568737" y="79444"/>
                  </a:lnTo>
                  <a:cubicBezTo>
                    <a:pt x="1568737" y="100514"/>
                    <a:pt x="1560368" y="120721"/>
                    <a:pt x="1545469" y="135619"/>
                  </a:cubicBezTo>
                  <a:cubicBezTo>
                    <a:pt x="1530570" y="150518"/>
                    <a:pt x="1510363" y="158888"/>
                    <a:pt x="1489293" y="158888"/>
                  </a:cubicBezTo>
                  <a:lnTo>
                    <a:pt x="79444" y="158888"/>
                  </a:lnTo>
                  <a:cubicBezTo>
                    <a:pt x="35568" y="158888"/>
                    <a:pt x="0" y="123320"/>
                    <a:pt x="0" y="79444"/>
                  </a:cubicBezTo>
                  <a:lnTo>
                    <a:pt x="0" y="79444"/>
                  </a:lnTo>
                  <a:cubicBezTo>
                    <a:pt x="0" y="35568"/>
                    <a:pt x="35568" y="0"/>
                    <a:pt x="79444" y="0"/>
                  </a:cubicBezTo>
                  <a:close/>
                </a:path>
              </a:pathLst>
            </a:custGeom>
            <a:solidFill>
              <a:srgbClr val="EDAE32"/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0" y="-28575"/>
              <a:ext cx="1568737" cy="18746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494"/>
                </a:lnSpc>
              </a:pPr>
            </a:p>
          </p:txBody>
        </p:sp>
      </p:grpSp>
      <p:sp>
        <p:nvSpPr>
          <p:cNvPr name="Freeform 15" id="15"/>
          <p:cNvSpPr/>
          <p:nvPr/>
        </p:nvSpPr>
        <p:spPr>
          <a:xfrm flipH="false" flipV="false" rot="0">
            <a:off x="16355659" y="6476978"/>
            <a:ext cx="447676" cy="447676"/>
          </a:xfrm>
          <a:custGeom>
            <a:avLst/>
            <a:gdLst/>
            <a:ahLst/>
            <a:cxnLst/>
            <a:rect r="r" b="b" t="t" l="l"/>
            <a:pathLst>
              <a:path h="447676" w="447676">
                <a:moveTo>
                  <a:pt x="0" y="0"/>
                </a:moveTo>
                <a:lnTo>
                  <a:pt x="447676" y="0"/>
                </a:lnTo>
                <a:lnTo>
                  <a:pt x="447676" y="447675"/>
                </a:lnTo>
                <a:lnTo>
                  <a:pt x="0" y="4476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6344839" y="5444410"/>
            <a:ext cx="468054" cy="468054"/>
          </a:xfrm>
          <a:custGeom>
            <a:avLst/>
            <a:gdLst/>
            <a:ahLst/>
            <a:cxnLst/>
            <a:rect r="r" b="b" t="t" l="l"/>
            <a:pathLst>
              <a:path h="468054" w="468054">
                <a:moveTo>
                  <a:pt x="0" y="0"/>
                </a:moveTo>
                <a:lnTo>
                  <a:pt x="468054" y="0"/>
                </a:lnTo>
                <a:lnTo>
                  <a:pt x="468054" y="468055"/>
                </a:lnTo>
                <a:lnTo>
                  <a:pt x="0" y="46805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8415695" y="708724"/>
            <a:ext cx="8843605" cy="13519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1060"/>
              </a:lnSpc>
            </a:pPr>
            <a:r>
              <a:rPr lang="en-US" sz="7900">
                <a:solidFill>
                  <a:srgbClr val="EDAE32"/>
                </a:solidFill>
                <a:latin typeface="Aileron Ultra-Bold"/>
              </a:rPr>
              <a:t>CONTÁCTANOS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2334545" y="4488784"/>
            <a:ext cx="3894472" cy="5048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4199"/>
              </a:lnSpc>
            </a:pPr>
            <a:r>
              <a:rPr lang="en-US" sz="2999">
                <a:solidFill>
                  <a:srgbClr val="000000"/>
                </a:solidFill>
                <a:latin typeface="Aileron"/>
              </a:rPr>
              <a:t>+507 8339512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2335176" y="5397450"/>
            <a:ext cx="3894472" cy="5048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4199"/>
              </a:lnSpc>
            </a:pPr>
            <a:r>
              <a:rPr lang="en-US" sz="2999">
                <a:solidFill>
                  <a:srgbClr val="000000"/>
                </a:solidFill>
                <a:latin typeface="Aileron"/>
              </a:rPr>
              <a:t>+507 8339512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1760227" y="6419828"/>
            <a:ext cx="4469421" cy="5048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4199"/>
              </a:lnSpc>
            </a:pPr>
            <a:r>
              <a:rPr lang="en-US" sz="2999">
                <a:solidFill>
                  <a:srgbClr val="000000"/>
                </a:solidFill>
                <a:latin typeface="Aileron"/>
              </a:rPr>
              <a:t>info@opm01.com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9537685" y="2108261"/>
            <a:ext cx="4744727" cy="12385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753"/>
              </a:lnSpc>
            </a:pPr>
            <a:r>
              <a:rPr lang="en-US" sz="4900">
                <a:solidFill>
                  <a:srgbClr val="FFFFFF"/>
                </a:solidFill>
                <a:latin typeface="Aileron"/>
              </a:rPr>
              <a:t>Contact us</a:t>
            </a:r>
          </a:p>
          <a:p>
            <a:pPr>
              <a:lnSpc>
                <a:spcPts val="4753"/>
              </a:lnSpc>
            </a:pPr>
            <a:r>
              <a:rPr lang="en-US" sz="4900">
                <a:solidFill>
                  <a:srgbClr val="FFFFFF"/>
                </a:solidFill>
                <a:latin typeface="Aileron"/>
              </a:rPr>
              <a:t>Contattaci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333" r="0" b="-3333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0" y="-71545"/>
            <a:ext cx="9231540" cy="10430090"/>
            <a:chOff x="0" y="0"/>
            <a:chExt cx="5624576" cy="6354826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-8128" y="-15494"/>
              <a:ext cx="6457061" cy="6428613"/>
            </a:xfrm>
            <a:custGeom>
              <a:avLst/>
              <a:gdLst/>
              <a:ahLst/>
              <a:cxnLst/>
              <a:rect r="r" b="b" t="t" l="l"/>
              <a:pathLst>
                <a:path h="6428613" w="6457061">
                  <a:moveTo>
                    <a:pt x="2030095" y="6351651"/>
                  </a:moveTo>
                  <a:cubicBezTo>
                    <a:pt x="1401318" y="6327775"/>
                    <a:pt x="615188" y="6428613"/>
                    <a:pt x="10922" y="6315202"/>
                  </a:cubicBezTo>
                  <a:cubicBezTo>
                    <a:pt x="29210" y="4220591"/>
                    <a:pt x="0" y="2131441"/>
                    <a:pt x="10414" y="33909"/>
                  </a:cubicBezTo>
                  <a:cubicBezTo>
                    <a:pt x="1531620" y="18923"/>
                    <a:pt x="3200908" y="0"/>
                    <a:pt x="4708779" y="36576"/>
                  </a:cubicBezTo>
                  <a:cubicBezTo>
                    <a:pt x="4705223" y="269748"/>
                    <a:pt x="4863084" y="555752"/>
                    <a:pt x="4998212" y="1024890"/>
                  </a:cubicBezTo>
                  <a:cubicBezTo>
                    <a:pt x="5065649" y="1450340"/>
                    <a:pt x="5018151" y="1983613"/>
                    <a:pt x="5156073" y="2395093"/>
                  </a:cubicBezTo>
                  <a:cubicBezTo>
                    <a:pt x="5119497" y="2433447"/>
                    <a:pt x="5235575" y="2533650"/>
                    <a:pt x="5241671" y="2606294"/>
                  </a:cubicBezTo>
                  <a:cubicBezTo>
                    <a:pt x="5221351" y="2797937"/>
                    <a:pt x="5321808" y="2871978"/>
                    <a:pt x="5347462" y="3146044"/>
                  </a:cubicBezTo>
                  <a:cubicBezTo>
                    <a:pt x="5378577" y="3134360"/>
                    <a:pt x="5333111" y="3297936"/>
                    <a:pt x="5358511" y="3464179"/>
                  </a:cubicBezTo>
                  <a:cubicBezTo>
                    <a:pt x="5366131" y="3580003"/>
                    <a:pt x="5444109" y="3753231"/>
                    <a:pt x="5446395" y="3869563"/>
                  </a:cubicBezTo>
                  <a:cubicBezTo>
                    <a:pt x="5430012" y="4118229"/>
                    <a:pt x="5451221" y="4418330"/>
                    <a:pt x="5427980" y="4713351"/>
                  </a:cubicBezTo>
                  <a:cubicBezTo>
                    <a:pt x="5468239" y="4858131"/>
                    <a:pt x="5548884" y="5101717"/>
                    <a:pt x="5603494" y="5491480"/>
                  </a:cubicBezTo>
                  <a:cubicBezTo>
                    <a:pt x="5603748" y="5699887"/>
                    <a:pt x="5537581" y="5837428"/>
                    <a:pt x="5632196" y="6181598"/>
                  </a:cubicBezTo>
                  <a:cubicBezTo>
                    <a:pt x="5491861" y="6407658"/>
                    <a:pt x="6457061" y="6366510"/>
                    <a:pt x="2030095" y="6351651"/>
                  </a:cubicBezTo>
                  <a:close/>
                </a:path>
              </a:pathLst>
            </a:custGeom>
            <a:blipFill>
              <a:blip r:embed="rId3"/>
              <a:stretch>
                <a:fillRect l="-34271" t="0" r="-35200" b="0"/>
              </a:stretch>
            </a:blipFill>
          </p:spPr>
        </p:sp>
      </p:grpSp>
      <p:sp>
        <p:nvSpPr>
          <p:cNvPr name="TextBox 5" id="5"/>
          <p:cNvSpPr txBox="true"/>
          <p:nvPr/>
        </p:nvSpPr>
        <p:spPr>
          <a:xfrm rot="0">
            <a:off x="9911776" y="1634849"/>
            <a:ext cx="7009852" cy="54387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218"/>
              </a:lnSpc>
            </a:pPr>
            <a:r>
              <a:rPr lang="en-US" sz="3800" spc="-26">
                <a:solidFill>
                  <a:srgbClr val="EDAE32"/>
                </a:solidFill>
                <a:latin typeface="Aileron Ultra-Bold"/>
              </a:rPr>
              <a:t>APARTMENT 1 APPARTAMENTO 1</a:t>
            </a:r>
          </a:p>
          <a:p>
            <a:pPr>
              <a:lnSpc>
                <a:spcPts val="6882"/>
              </a:lnSpc>
            </a:pPr>
          </a:p>
          <a:p>
            <a:pPr>
              <a:lnSpc>
                <a:spcPts val="6882"/>
              </a:lnSpc>
            </a:pPr>
          </a:p>
          <a:p>
            <a:pPr>
              <a:lnSpc>
                <a:spcPts val="6882"/>
              </a:lnSpc>
            </a:pPr>
          </a:p>
          <a:p>
            <a:pPr>
              <a:lnSpc>
                <a:spcPts val="6882"/>
              </a:lnSpc>
            </a:pPr>
          </a:p>
          <a:p>
            <a:pPr>
              <a:lnSpc>
                <a:spcPts val="6882"/>
              </a:lnSpc>
            </a:pPr>
          </a:p>
        </p:txBody>
      </p:sp>
      <p:sp>
        <p:nvSpPr>
          <p:cNvPr name="AutoShape 6" id="6"/>
          <p:cNvSpPr/>
          <p:nvPr/>
        </p:nvSpPr>
        <p:spPr>
          <a:xfrm>
            <a:off x="9980180" y="3996859"/>
            <a:ext cx="4845937" cy="0"/>
          </a:xfrm>
          <a:prstGeom prst="line">
            <a:avLst/>
          </a:prstGeom>
          <a:ln cap="flat" w="28575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7" id="7"/>
          <p:cNvSpPr/>
          <p:nvPr/>
        </p:nvSpPr>
        <p:spPr>
          <a:xfrm>
            <a:off x="9911776" y="5786854"/>
            <a:ext cx="4845937" cy="0"/>
          </a:xfrm>
          <a:prstGeom prst="line">
            <a:avLst/>
          </a:prstGeom>
          <a:ln cap="flat" w="28575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8" id="8"/>
          <p:cNvSpPr txBox="true"/>
          <p:nvPr/>
        </p:nvSpPr>
        <p:spPr>
          <a:xfrm rot="0">
            <a:off x="9911776" y="716011"/>
            <a:ext cx="7009852" cy="10521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8680"/>
              </a:lnSpc>
            </a:pPr>
            <a:r>
              <a:rPr lang="en-US" sz="6200">
                <a:solidFill>
                  <a:srgbClr val="EDAE32"/>
                </a:solidFill>
                <a:latin typeface="Aileron Ultra-Bold"/>
              </a:rPr>
              <a:t>APARTAMENTO 1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9911776" y="2906247"/>
            <a:ext cx="6564728" cy="854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999"/>
              </a:lnSpc>
            </a:pPr>
            <a:r>
              <a:rPr lang="en-US" sz="4999">
                <a:solidFill>
                  <a:srgbClr val="FFFFFF"/>
                </a:solidFill>
                <a:latin typeface="Aileron Bold"/>
              </a:rPr>
              <a:t>PH PARKS STUDIOS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9911776" y="4163547"/>
            <a:ext cx="2635311" cy="12839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876"/>
              </a:lnSpc>
            </a:pPr>
            <a:r>
              <a:rPr lang="en-US" sz="3483">
                <a:solidFill>
                  <a:srgbClr val="FFFFFF"/>
                </a:solidFill>
                <a:latin typeface="Aileron"/>
              </a:rPr>
              <a:t>Ubicación:</a:t>
            </a:r>
          </a:p>
          <a:p>
            <a:pPr>
              <a:lnSpc>
                <a:spcPts val="2583"/>
              </a:lnSpc>
            </a:pPr>
            <a:r>
              <a:rPr lang="en-US" sz="2083">
                <a:solidFill>
                  <a:srgbClr val="FFFFFF"/>
                </a:solidFill>
                <a:latin typeface="Aileron"/>
              </a:rPr>
              <a:t>location:</a:t>
            </a:r>
          </a:p>
          <a:p>
            <a:pPr>
              <a:lnSpc>
                <a:spcPts val="2583"/>
              </a:lnSpc>
            </a:pPr>
            <a:r>
              <a:rPr lang="en-US" sz="2083">
                <a:solidFill>
                  <a:srgbClr val="FFFFFF"/>
                </a:solidFill>
                <a:latin typeface="Aileron"/>
              </a:rPr>
              <a:t>ubicazione: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2249604" y="4297088"/>
            <a:ext cx="5251622" cy="15163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908"/>
              </a:lnSpc>
            </a:pPr>
            <a:r>
              <a:rPr lang="en-US" sz="2077">
                <a:solidFill>
                  <a:srgbClr val="EDAE32"/>
                </a:solidFill>
                <a:latin typeface="Aileron"/>
              </a:rPr>
              <a:t>La </a:t>
            </a:r>
            <a:r>
              <a:rPr lang="en-US" sz="2077">
                <a:solidFill>
                  <a:srgbClr val="EDAE32"/>
                </a:solidFill>
                <a:latin typeface="Aileron"/>
              </a:rPr>
              <a:t>Cresta, Bella Vista, frente a la  </a:t>
            </a:r>
            <a:r>
              <a:rPr lang="en-US" sz="2077">
                <a:solidFill>
                  <a:srgbClr val="EDAE32"/>
                </a:solidFill>
                <a:latin typeface="Aileron"/>
              </a:rPr>
              <a:t>Universidad Nacional, a un costado de vía Benetto</a:t>
            </a:r>
          </a:p>
          <a:p>
            <a:pPr>
              <a:lnSpc>
                <a:spcPts val="3188"/>
              </a:lnSpc>
            </a:pPr>
            <a:r>
              <a:rPr lang="en-US" sz="2277">
                <a:solidFill>
                  <a:srgbClr val="EDAE32"/>
                </a:solidFill>
                <a:latin typeface="Aileron"/>
              </a:rPr>
              <a:t>Ciudad de Panamá</a:t>
            </a:r>
          </a:p>
          <a:p>
            <a:pPr>
              <a:lnSpc>
                <a:spcPts val="3188"/>
              </a:lnSpc>
            </a:pPr>
          </a:p>
        </p:txBody>
      </p:sp>
      <p:sp>
        <p:nvSpPr>
          <p:cNvPr name="TextBox 12" id="12"/>
          <p:cNvSpPr txBox="true"/>
          <p:nvPr/>
        </p:nvSpPr>
        <p:spPr>
          <a:xfrm rot="0">
            <a:off x="12470887" y="6220242"/>
            <a:ext cx="4712213" cy="7192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881"/>
              </a:lnSpc>
            </a:pPr>
            <a:r>
              <a:rPr lang="en-US" sz="2058">
                <a:solidFill>
                  <a:srgbClr val="EDAE32"/>
                </a:solidFill>
                <a:latin typeface="Aileron"/>
              </a:rPr>
              <a:t>una habitación, sala - comedor, terraza  cerrada, cocina y baño y medio. Piscina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2470887" y="7303370"/>
            <a:ext cx="5030339" cy="10811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881"/>
              </a:lnSpc>
            </a:pPr>
            <a:r>
              <a:rPr lang="en-US" sz="2058">
                <a:solidFill>
                  <a:srgbClr val="EDAE32"/>
                </a:solidFill>
                <a:latin typeface="Aileron"/>
              </a:rPr>
              <a:t>one bedroom, living room - dining room, enclosed terrace, kitchen, and one and a half bathrooms. Swimming pool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2470887" y="8556009"/>
            <a:ext cx="5030339" cy="10811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881"/>
              </a:lnSpc>
            </a:pPr>
            <a:r>
              <a:rPr lang="en-US" sz="2058">
                <a:solidFill>
                  <a:srgbClr val="EDAE32"/>
                </a:solidFill>
                <a:latin typeface="Aileron"/>
              </a:rPr>
              <a:t>una camera da letto, soggiorno - sala da pranzo, terrazza chiusa, cucina e un bagno e mezzo. Piscina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9911776" y="6286917"/>
            <a:ext cx="3363981" cy="4908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739"/>
              </a:lnSpc>
            </a:pPr>
            <a:r>
              <a:rPr lang="en-US" sz="3399">
                <a:solidFill>
                  <a:srgbClr val="FFFFFF"/>
                </a:solidFill>
                <a:latin typeface="Aileron"/>
              </a:rPr>
              <a:t>Descripción: 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9911776" y="7370045"/>
            <a:ext cx="3363981" cy="4908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739"/>
              </a:lnSpc>
            </a:pPr>
            <a:r>
              <a:rPr lang="en-US" sz="3399">
                <a:solidFill>
                  <a:srgbClr val="FFFFFF"/>
                </a:solidFill>
                <a:latin typeface="Aileron"/>
              </a:rPr>
              <a:t>Description: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9911776" y="8622684"/>
            <a:ext cx="3363981" cy="4908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739"/>
              </a:lnSpc>
            </a:pPr>
            <a:r>
              <a:rPr lang="en-US" sz="3399">
                <a:solidFill>
                  <a:srgbClr val="FFFFFF"/>
                </a:solidFill>
                <a:latin typeface="Aileron"/>
              </a:rPr>
              <a:t>Descrizione: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333" r="0" b="-3333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75338" y="2551380"/>
            <a:ext cx="14615852" cy="7401827"/>
          </a:xfrm>
          <a:custGeom>
            <a:avLst/>
            <a:gdLst/>
            <a:ahLst/>
            <a:cxnLst/>
            <a:rect r="r" b="b" t="t" l="l"/>
            <a:pathLst>
              <a:path h="7401827" w="14615852">
                <a:moveTo>
                  <a:pt x="0" y="0"/>
                </a:moveTo>
                <a:lnTo>
                  <a:pt x="14615852" y="0"/>
                </a:lnTo>
                <a:lnTo>
                  <a:pt x="14615852" y="7401827"/>
                </a:lnTo>
                <a:lnTo>
                  <a:pt x="0" y="74018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1563" r="0" b="-1563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028700" y="923925"/>
            <a:ext cx="5608236" cy="8229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607"/>
              </a:lnSpc>
            </a:pPr>
            <a:r>
              <a:rPr lang="en-US" sz="4719">
                <a:solidFill>
                  <a:srgbClr val="FFFFFF"/>
                </a:solidFill>
                <a:latin typeface="Aileron"/>
              </a:rPr>
              <a:t>FICHA TECNICA  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028700" y="1438534"/>
            <a:ext cx="12609352" cy="11128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9029"/>
              </a:lnSpc>
            </a:pPr>
            <a:r>
              <a:rPr lang="en-US" sz="6449">
                <a:solidFill>
                  <a:srgbClr val="EDAE32"/>
                </a:solidFill>
                <a:latin typeface="Aileron Ultra-Bold"/>
              </a:rPr>
              <a:t>PH PARK STUDIOS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333" r="0" b="-3333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724227" y="-408193"/>
            <a:ext cx="19739355" cy="11103387"/>
          </a:xfrm>
          <a:custGeom>
            <a:avLst/>
            <a:gdLst/>
            <a:ahLst/>
            <a:cxnLst/>
            <a:rect r="r" b="b" t="t" l="l"/>
            <a:pathLst>
              <a:path h="11103387" w="19739355">
                <a:moveTo>
                  <a:pt x="0" y="0"/>
                </a:moveTo>
                <a:lnTo>
                  <a:pt x="19739354" y="0"/>
                </a:lnTo>
                <a:lnTo>
                  <a:pt x="19739354" y="11103386"/>
                </a:lnTo>
                <a:lnTo>
                  <a:pt x="0" y="1110338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999"/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971684" y="625217"/>
            <a:ext cx="6270975" cy="6672087"/>
            <a:chOff x="0" y="0"/>
            <a:chExt cx="1051327" cy="1118573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051327" cy="1118573"/>
            </a:xfrm>
            <a:custGeom>
              <a:avLst/>
              <a:gdLst/>
              <a:ahLst/>
              <a:cxnLst/>
              <a:rect r="r" b="b" t="t" l="l"/>
              <a:pathLst>
                <a:path h="1118573" w="1051327">
                  <a:moveTo>
                    <a:pt x="0" y="0"/>
                  </a:moveTo>
                  <a:lnTo>
                    <a:pt x="1051327" y="0"/>
                  </a:lnTo>
                  <a:lnTo>
                    <a:pt x="1051327" y="1118573"/>
                  </a:lnTo>
                  <a:lnTo>
                    <a:pt x="0" y="1118573"/>
                  </a:lnTo>
                  <a:close/>
                </a:path>
              </a:pathLst>
            </a:custGeom>
            <a:blipFill>
              <a:blip r:embed="rId4"/>
              <a:stretch>
                <a:fillRect l="-29797" t="0" r="-29797" b="0"/>
              </a:stretch>
            </a:blipFill>
          </p:spPr>
        </p:sp>
      </p:grpSp>
      <p:grpSp>
        <p:nvGrpSpPr>
          <p:cNvPr name="Group 6" id="6"/>
          <p:cNvGrpSpPr/>
          <p:nvPr/>
        </p:nvGrpSpPr>
        <p:grpSpPr>
          <a:xfrm rot="0">
            <a:off x="9466692" y="4410095"/>
            <a:ext cx="7792608" cy="4848205"/>
            <a:chOff x="0" y="0"/>
            <a:chExt cx="1306428" cy="8128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306428" cy="812800"/>
            </a:xfrm>
            <a:custGeom>
              <a:avLst/>
              <a:gdLst/>
              <a:ahLst/>
              <a:cxnLst/>
              <a:rect r="r" b="b" t="t" l="l"/>
              <a:pathLst>
                <a:path h="812800" w="1306428">
                  <a:moveTo>
                    <a:pt x="0" y="0"/>
                  </a:moveTo>
                  <a:lnTo>
                    <a:pt x="1306428" y="0"/>
                  </a:lnTo>
                  <a:lnTo>
                    <a:pt x="1306428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5"/>
              <a:stretch>
                <a:fillRect l="0" t="-3577" r="0" b="-3577"/>
              </a:stretch>
            </a:blipFill>
          </p:spPr>
        </p:sp>
      </p:grpSp>
      <p:sp>
        <p:nvSpPr>
          <p:cNvPr name="AutoShape 8" id="8"/>
          <p:cNvSpPr/>
          <p:nvPr/>
        </p:nvSpPr>
        <p:spPr>
          <a:xfrm>
            <a:off x="8242659" y="2178262"/>
            <a:ext cx="7070889" cy="63551"/>
          </a:xfrm>
          <a:prstGeom prst="line">
            <a:avLst/>
          </a:prstGeom>
          <a:ln cap="flat" w="7620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9" id="9"/>
          <p:cNvSpPr/>
          <p:nvPr/>
        </p:nvSpPr>
        <p:spPr>
          <a:xfrm>
            <a:off x="2974452" y="8151798"/>
            <a:ext cx="6492240" cy="0"/>
          </a:xfrm>
          <a:prstGeom prst="line">
            <a:avLst/>
          </a:prstGeom>
          <a:ln cap="flat" w="7620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10" id="10"/>
          <p:cNvSpPr txBox="true"/>
          <p:nvPr/>
        </p:nvSpPr>
        <p:spPr>
          <a:xfrm rot="0">
            <a:off x="2974452" y="7459228"/>
            <a:ext cx="6492240" cy="5973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876"/>
              </a:lnSpc>
            </a:pPr>
            <a:r>
              <a:rPr lang="en-US" sz="3483">
                <a:solidFill>
                  <a:srgbClr val="EDAE32"/>
                </a:solidFill>
                <a:latin typeface="Aileron"/>
              </a:rPr>
              <a:t>Baño de visitas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3879132" y="1580943"/>
            <a:ext cx="6492240" cy="5973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876"/>
              </a:lnSpc>
            </a:pPr>
            <a:r>
              <a:rPr lang="en-US" sz="3483">
                <a:solidFill>
                  <a:srgbClr val="EDAE32"/>
                </a:solidFill>
                <a:latin typeface="Aileron"/>
              </a:rPr>
              <a:t>Cocina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2974452" y="8323248"/>
            <a:ext cx="6492240" cy="7459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686"/>
              </a:lnSpc>
            </a:pPr>
            <a:r>
              <a:rPr lang="en-US" sz="2583">
                <a:solidFill>
                  <a:srgbClr val="FFFFFF"/>
                </a:solidFill>
                <a:latin typeface="Aileron"/>
              </a:rPr>
              <a:t>Guest bathroom </a:t>
            </a:r>
          </a:p>
          <a:p>
            <a:pPr>
              <a:lnSpc>
                <a:spcPts val="3616"/>
              </a:lnSpc>
            </a:pPr>
            <a:r>
              <a:rPr lang="en-US" sz="2583">
                <a:solidFill>
                  <a:srgbClr val="FFFFFF"/>
                </a:solidFill>
                <a:latin typeface="Aileron"/>
              </a:rPr>
              <a:t>Bagno per ospiti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3879132" y="2444962"/>
            <a:ext cx="6492240" cy="24127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686"/>
              </a:lnSpc>
            </a:pPr>
            <a:r>
              <a:rPr lang="en-US" sz="2583">
                <a:solidFill>
                  <a:srgbClr val="FFFFFF"/>
                </a:solidFill>
                <a:latin typeface="Aileron"/>
              </a:rPr>
              <a:t>Kitchen</a:t>
            </a:r>
          </a:p>
          <a:p>
            <a:pPr>
              <a:lnSpc>
                <a:spcPts val="2686"/>
              </a:lnSpc>
            </a:pPr>
            <a:r>
              <a:rPr lang="en-US" sz="2583">
                <a:solidFill>
                  <a:srgbClr val="FFFFFF"/>
                </a:solidFill>
                <a:latin typeface="Aileron"/>
              </a:rPr>
              <a:t>Cucina</a:t>
            </a:r>
          </a:p>
          <a:p>
            <a:pPr>
              <a:lnSpc>
                <a:spcPts val="2686"/>
              </a:lnSpc>
            </a:pPr>
          </a:p>
          <a:p>
            <a:pPr>
              <a:lnSpc>
                <a:spcPts val="2686"/>
              </a:lnSpc>
            </a:pPr>
          </a:p>
          <a:p>
            <a:pPr>
              <a:lnSpc>
                <a:spcPts val="2686"/>
              </a:lnSpc>
            </a:pPr>
          </a:p>
          <a:p>
            <a:pPr>
              <a:lnSpc>
                <a:spcPts val="2686"/>
              </a:lnSpc>
            </a:pPr>
          </a:p>
          <a:p>
            <a:pPr>
              <a:lnSpc>
                <a:spcPts val="3616"/>
              </a:lnSpc>
            </a:pP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333" r="0" b="-3333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724227" y="-408193"/>
            <a:ext cx="19739355" cy="11103387"/>
          </a:xfrm>
          <a:custGeom>
            <a:avLst/>
            <a:gdLst/>
            <a:ahLst/>
            <a:cxnLst/>
            <a:rect r="r" b="b" t="t" l="l"/>
            <a:pathLst>
              <a:path h="11103387" w="19739355">
                <a:moveTo>
                  <a:pt x="0" y="0"/>
                </a:moveTo>
                <a:lnTo>
                  <a:pt x="19739354" y="0"/>
                </a:lnTo>
                <a:lnTo>
                  <a:pt x="19739354" y="11103386"/>
                </a:lnTo>
                <a:lnTo>
                  <a:pt x="0" y="1110338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999"/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028700" y="1028700"/>
            <a:ext cx="7792608" cy="4848205"/>
            <a:chOff x="0" y="0"/>
            <a:chExt cx="1306428" cy="8128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306428" cy="812800"/>
            </a:xfrm>
            <a:custGeom>
              <a:avLst/>
              <a:gdLst/>
              <a:ahLst/>
              <a:cxnLst/>
              <a:rect r="r" b="b" t="t" l="l"/>
              <a:pathLst>
                <a:path h="812800" w="1306428">
                  <a:moveTo>
                    <a:pt x="0" y="0"/>
                  </a:moveTo>
                  <a:lnTo>
                    <a:pt x="1306428" y="0"/>
                  </a:lnTo>
                  <a:lnTo>
                    <a:pt x="1306428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4"/>
              <a:stretch>
                <a:fillRect l="0" t="-3577" r="0" b="-3577"/>
              </a:stretch>
            </a:blipFill>
          </p:spPr>
        </p:sp>
      </p:grpSp>
      <p:grpSp>
        <p:nvGrpSpPr>
          <p:cNvPr name="Group 6" id="6"/>
          <p:cNvGrpSpPr/>
          <p:nvPr/>
        </p:nvGrpSpPr>
        <p:grpSpPr>
          <a:xfrm rot="0">
            <a:off x="9466692" y="4410095"/>
            <a:ext cx="7792608" cy="4848205"/>
            <a:chOff x="0" y="0"/>
            <a:chExt cx="1306428" cy="8128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306428" cy="812800"/>
            </a:xfrm>
            <a:custGeom>
              <a:avLst/>
              <a:gdLst/>
              <a:ahLst/>
              <a:cxnLst/>
              <a:rect r="r" b="b" t="t" l="l"/>
              <a:pathLst>
                <a:path h="812800" w="1306428">
                  <a:moveTo>
                    <a:pt x="0" y="0"/>
                  </a:moveTo>
                  <a:lnTo>
                    <a:pt x="1306428" y="0"/>
                  </a:lnTo>
                  <a:lnTo>
                    <a:pt x="1306428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5"/>
              <a:stretch>
                <a:fillRect l="0" t="-3577" r="0" b="-3577"/>
              </a:stretch>
            </a:blipFill>
          </p:spPr>
        </p:sp>
      </p:grpSp>
      <p:sp>
        <p:nvSpPr>
          <p:cNvPr name="AutoShape 8" id="8"/>
          <p:cNvSpPr/>
          <p:nvPr/>
        </p:nvSpPr>
        <p:spPr>
          <a:xfrm>
            <a:off x="8821308" y="2857485"/>
            <a:ext cx="6492240" cy="0"/>
          </a:xfrm>
          <a:prstGeom prst="line">
            <a:avLst/>
          </a:prstGeom>
          <a:ln cap="flat" w="7620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9" id="9"/>
          <p:cNvSpPr/>
          <p:nvPr/>
        </p:nvSpPr>
        <p:spPr>
          <a:xfrm>
            <a:off x="2974452" y="8151798"/>
            <a:ext cx="6492240" cy="0"/>
          </a:xfrm>
          <a:prstGeom prst="line">
            <a:avLst/>
          </a:prstGeom>
          <a:ln cap="flat" w="7620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10" id="10"/>
          <p:cNvSpPr txBox="true"/>
          <p:nvPr/>
        </p:nvSpPr>
        <p:spPr>
          <a:xfrm rot="0">
            <a:off x="2974452" y="7459228"/>
            <a:ext cx="6492240" cy="5973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876"/>
              </a:lnSpc>
            </a:pPr>
            <a:r>
              <a:rPr lang="en-US" sz="3483">
                <a:solidFill>
                  <a:srgbClr val="EDAE32"/>
                </a:solidFill>
                <a:latin typeface="Aileron"/>
              </a:rPr>
              <a:t>Baño Principal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2336067" y="2098240"/>
            <a:ext cx="6492240" cy="5973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876"/>
              </a:lnSpc>
            </a:pPr>
            <a:r>
              <a:rPr lang="en-US" sz="3483">
                <a:solidFill>
                  <a:srgbClr val="EDAE32"/>
                </a:solidFill>
                <a:latin typeface="Aileron"/>
              </a:rPr>
              <a:t>Sala - Comedor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2974452" y="8227998"/>
            <a:ext cx="6492240" cy="9059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616"/>
              </a:lnSpc>
            </a:pPr>
            <a:r>
              <a:rPr lang="en-US" sz="2583">
                <a:solidFill>
                  <a:srgbClr val="FFFFFF"/>
                </a:solidFill>
                <a:latin typeface="Aileron"/>
              </a:rPr>
              <a:t>Main Bathroom</a:t>
            </a:r>
          </a:p>
          <a:p>
            <a:pPr>
              <a:lnSpc>
                <a:spcPts val="3616"/>
              </a:lnSpc>
            </a:pPr>
            <a:r>
              <a:rPr lang="en-US" sz="2583">
                <a:solidFill>
                  <a:srgbClr val="FFFFFF"/>
                </a:solidFill>
                <a:latin typeface="Aileron"/>
              </a:rPr>
              <a:t>Bagno Principale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1500240" y="3057510"/>
            <a:ext cx="6492240" cy="24127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686"/>
              </a:lnSpc>
            </a:pPr>
            <a:r>
              <a:rPr lang="en-US" sz="2583">
                <a:solidFill>
                  <a:srgbClr val="FFFFFF"/>
                </a:solidFill>
                <a:latin typeface="Aileron"/>
              </a:rPr>
              <a:t>Living room - dining room</a:t>
            </a:r>
          </a:p>
          <a:p>
            <a:pPr>
              <a:lnSpc>
                <a:spcPts val="2686"/>
              </a:lnSpc>
            </a:pPr>
            <a:r>
              <a:rPr lang="en-US" sz="2583">
                <a:solidFill>
                  <a:srgbClr val="FFFFFF"/>
                </a:solidFill>
                <a:latin typeface="Aileron"/>
              </a:rPr>
              <a:t>Soggiorno - sala da pranzo</a:t>
            </a:r>
          </a:p>
          <a:p>
            <a:pPr>
              <a:lnSpc>
                <a:spcPts val="2686"/>
              </a:lnSpc>
            </a:pPr>
          </a:p>
          <a:p>
            <a:pPr>
              <a:lnSpc>
                <a:spcPts val="2686"/>
              </a:lnSpc>
            </a:pPr>
          </a:p>
          <a:p>
            <a:pPr>
              <a:lnSpc>
                <a:spcPts val="2686"/>
              </a:lnSpc>
            </a:pPr>
          </a:p>
          <a:p>
            <a:pPr>
              <a:lnSpc>
                <a:spcPts val="2686"/>
              </a:lnSpc>
            </a:pPr>
          </a:p>
          <a:p>
            <a:pPr>
              <a:lnSpc>
                <a:spcPts val="3616"/>
              </a:lnSpc>
            </a:pP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333" r="0" b="-3333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910905" y="659119"/>
            <a:ext cx="16348395" cy="8968763"/>
            <a:chOff x="0" y="0"/>
            <a:chExt cx="1481584" cy="8128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481584" cy="812800"/>
            </a:xfrm>
            <a:custGeom>
              <a:avLst/>
              <a:gdLst/>
              <a:ahLst/>
              <a:cxnLst/>
              <a:rect r="r" b="b" t="t" l="l"/>
              <a:pathLst>
                <a:path h="812800" w="1481584">
                  <a:moveTo>
                    <a:pt x="0" y="0"/>
                  </a:moveTo>
                  <a:lnTo>
                    <a:pt x="1481584" y="0"/>
                  </a:lnTo>
                  <a:lnTo>
                    <a:pt x="1481584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3"/>
              <a:stretch>
                <a:fillRect l="0" t="-10760" r="0" b="-10760"/>
              </a:stretch>
            </a:blipFill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557164" y="-359925"/>
            <a:ext cx="5755960" cy="2777251"/>
          </a:xfrm>
          <a:custGeom>
            <a:avLst/>
            <a:gdLst/>
            <a:ahLst/>
            <a:cxnLst/>
            <a:rect r="r" b="b" t="t" l="l"/>
            <a:pathLst>
              <a:path h="2777251" w="5755960">
                <a:moveTo>
                  <a:pt x="0" y="0"/>
                </a:moveTo>
                <a:lnTo>
                  <a:pt x="5755960" y="0"/>
                </a:lnTo>
                <a:lnTo>
                  <a:pt x="5755960" y="2777250"/>
                </a:lnTo>
                <a:lnTo>
                  <a:pt x="0" y="27772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910905" y="678169"/>
            <a:ext cx="7315200" cy="18910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739"/>
              </a:lnSpc>
            </a:pPr>
            <a:r>
              <a:rPr lang="en-US" sz="3399">
                <a:solidFill>
                  <a:srgbClr val="191716"/>
                </a:solidFill>
                <a:latin typeface="Aileron Bold"/>
              </a:rPr>
              <a:t>Habitación Principal</a:t>
            </a:r>
          </a:p>
          <a:p>
            <a:pPr>
              <a:lnSpc>
                <a:spcPts val="3739"/>
              </a:lnSpc>
            </a:pPr>
          </a:p>
          <a:p>
            <a:pPr>
              <a:lnSpc>
                <a:spcPts val="3739"/>
              </a:lnSpc>
            </a:pPr>
          </a:p>
          <a:p>
            <a:pPr>
              <a:lnSpc>
                <a:spcPts val="3739"/>
              </a:lnSpc>
            </a:pPr>
          </a:p>
        </p:txBody>
      </p:sp>
      <p:sp>
        <p:nvSpPr>
          <p:cNvPr name="TextBox 7" id="7"/>
          <p:cNvSpPr txBox="true"/>
          <p:nvPr/>
        </p:nvSpPr>
        <p:spPr>
          <a:xfrm rot="0">
            <a:off x="910905" y="1395611"/>
            <a:ext cx="7315200" cy="8258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277"/>
              </a:lnSpc>
            </a:pPr>
            <a:r>
              <a:rPr lang="en-US" sz="2900">
                <a:solidFill>
                  <a:srgbClr val="191716"/>
                </a:solidFill>
                <a:latin typeface="Aileron"/>
              </a:rPr>
              <a:t>Master Bedroom</a:t>
            </a:r>
          </a:p>
          <a:p>
            <a:pPr algn="just">
              <a:lnSpc>
                <a:spcPts val="3277"/>
              </a:lnSpc>
            </a:pPr>
            <a:r>
              <a:rPr lang="en-US" sz="2900">
                <a:solidFill>
                  <a:srgbClr val="191716"/>
                </a:solidFill>
                <a:latin typeface="Aileron"/>
              </a:rPr>
              <a:t>Camera da Letto </a:t>
            </a:r>
          </a:p>
        </p:txBody>
      </p:sp>
      <p:sp>
        <p:nvSpPr>
          <p:cNvPr name="AutoShape 8" id="8"/>
          <p:cNvSpPr/>
          <p:nvPr/>
        </p:nvSpPr>
        <p:spPr>
          <a:xfrm>
            <a:off x="910905" y="1271550"/>
            <a:ext cx="4519262" cy="0"/>
          </a:xfrm>
          <a:prstGeom prst="line">
            <a:avLst/>
          </a:prstGeom>
          <a:ln cap="flat" w="47625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333" r="0" b="-3333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910905" y="659119"/>
            <a:ext cx="16348395" cy="8968763"/>
            <a:chOff x="0" y="0"/>
            <a:chExt cx="1481584" cy="8128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481584" cy="812800"/>
            </a:xfrm>
            <a:custGeom>
              <a:avLst/>
              <a:gdLst/>
              <a:ahLst/>
              <a:cxnLst/>
              <a:rect r="r" b="b" t="t" l="l"/>
              <a:pathLst>
                <a:path h="812800" w="1481584">
                  <a:moveTo>
                    <a:pt x="0" y="0"/>
                  </a:moveTo>
                  <a:lnTo>
                    <a:pt x="1481584" y="0"/>
                  </a:lnTo>
                  <a:lnTo>
                    <a:pt x="1481584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3"/>
              <a:stretch>
                <a:fillRect l="0" t="-10760" r="0" b="-10760"/>
              </a:stretch>
            </a:blipFill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557164" y="-359925"/>
            <a:ext cx="5755960" cy="2777251"/>
          </a:xfrm>
          <a:custGeom>
            <a:avLst/>
            <a:gdLst/>
            <a:ahLst/>
            <a:cxnLst/>
            <a:rect r="r" b="b" t="t" l="l"/>
            <a:pathLst>
              <a:path h="2777251" w="5755960">
                <a:moveTo>
                  <a:pt x="0" y="0"/>
                </a:moveTo>
                <a:lnTo>
                  <a:pt x="5755960" y="0"/>
                </a:lnTo>
                <a:lnTo>
                  <a:pt x="5755960" y="2777250"/>
                </a:lnTo>
                <a:lnTo>
                  <a:pt x="0" y="27772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910905" y="678169"/>
            <a:ext cx="7315200" cy="18910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739"/>
              </a:lnSpc>
            </a:pPr>
            <a:r>
              <a:rPr lang="en-US" sz="3399">
                <a:solidFill>
                  <a:srgbClr val="191716"/>
                </a:solidFill>
                <a:latin typeface="Aileron Bold"/>
              </a:rPr>
              <a:t>Habitación Principal</a:t>
            </a:r>
          </a:p>
          <a:p>
            <a:pPr>
              <a:lnSpc>
                <a:spcPts val="3739"/>
              </a:lnSpc>
            </a:pPr>
          </a:p>
          <a:p>
            <a:pPr>
              <a:lnSpc>
                <a:spcPts val="3739"/>
              </a:lnSpc>
            </a:pPr>
          </a:p>
          <a:p>
            <a:pPr>
              <a:lnSpc>
                <a:spcPts val="3739"/>
              </a:lnSpc>
            </a:pPr>
          </a:p>
        </p:txBody>
      </p:sp>
      <p:sp>
        <p:nvSpPr>
          <p:cNvPr name="TextBox 7" id="7"/>
          <p:cNvSpPr txBox="true"/>
          <p:nvPr/>
        </p:nvSpPr>
        <p:spPr>
          <a:xfrm rot="0">
            <a:off x="910905" y="1395611"/>
            <a:ext cx="7315200" cy="8258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277"/>
              </a:lnSpc>
            </a:pPr>
            <a:r>
              <a:rPr lang="en-US" sz="2900">
                <a:solidFill>
                  <a:srgbClr val="191716"/>
                </a:solidFill>
                <a:latin typeface="Aileron"/>
              </a:rPr>
              <a:t>Master Bedroom</a:t>
            </a:r>
          </a:p>
          <a:p>
            <a:pPr algn="just">
              <a:lnSpc>
                <a:spcPts val="3277"/>
              </a:lnSpc>
            </a:pPr>
            <a:r>
              <a:rPr lang="en-US" sz="2900">
                <a:solidFill>
                  <a:srgbClr val="191716"/>
                </a:solidFill>
                <a:latin typeface="Aileron"/>
              </a:rPr>
              <a:t>Camera da Letto </a:t>
            </a:r>
          </a:p>
        </p:txBody>
      </p:sp>
      <p:sp>
        <p:nvSpPr>
          <p:cNvPr name="AutoShape 8" id="8"/>
          <p:cNvSpPr/>
          <p:nvPr/>
        </p:nvSpPr>
        <p:spPr>
          <a:xfrm>
            <a:off x="910905" y="1271550"/>
            <a:ext cx="4519262" cy="0"/>
          </a:xfrm>
          <a:prstGeom prst="line">
            <a:avLst/>
          </a:prstGeom>
          <a:ln cap="flat" w="47625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333" r="0" b="-3333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724227" y="-408193"/>
            <a:ext cx="19739355" cy="11103387"/>
          </a:xfrm>
          <a:custGeom>
            <a:avLst/>
            <a:gdLst/>
            <a:ahLst/>
            <a:cxnLst/>
            <a:rect r="r" b="b" t="t" l="l"/>
            <a:pathLst>
              <a:path h="11103387" w="19739355">
                <a:moveTo>
                  <a:pt x="0" y="0"/>
                </a:moveTo>
                <a:lnTo>
                  <a:pt x="19739354" y="0"/>
                </a:lnTo>
                <a:lnTo>
                  <a:pt x="19739354" y="11103386"/>
                </a:lnTo>
                <a:lnTo>
                  <a:pt x="0" y="1110338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999"/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028700" y="1028700"/>
            <a:ext cx="7792608" cy="4848205"/>
            <a:chOff x="0" y="0"/>
            <a:chExt cx="1306428" cy="8128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306428" cy="812800"/>
            </a:xfrm>
            <a:custGeom>
              <a:avLst/>
              <a:gdLst/>
              <a:ahLst/>
              <a:cxnLst/>
              <a:rect r="r" b="b" t="t" l="l"/>
              <a:pathLst>
                <a:path h="812800" w="1306428">
                  <a:moveTo>
                    <a:pt x="0" y="0"/>
                  </a:moveTo>
                  <a:lnTo>
                    <a:pt x="1306428" y="0"/>
                  </a:lnTo>
                  <a:lnTo>
                    <a:pt x="1306428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4"/>
              <a:stretch>
                <a:fillRect l="0" t="-3577" r="0" b="-3577"/>
              </a:stretch>
            </a:blipFill>
          </p:spPr>
        </p:sp>
      </p:grpSp>
      <p:grpSp>
        <p:nvGrpSpPr>
          <p:cNvPr name="Group 6" id="6"/>
          <p:cNvGrpSpPr/>
          <p:nvPr/>
        </p:nvGrpSpPr>
        <p:grpSpPr>
          <a:xfrm rot="0">
            <a:off x="9466692" y="4410095"/>
            <a:ext cx="7792608" cy="4848205"/>
            <a:chOff x="0" y="0"/>
            <a:chExt cx="1306428" cy="8128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306428" cy="812800"/>
            </a:xfrm>
            <a:custGeom>
              <a:avLst/>
              <a:gdLst/>
              <a:ahLst/>
              <a:cxnLst/>
              <a:rect r="r" b="b" t="t" l="l"/>
              <a:pathLst>
                <a:path h="812800" w="1306428">
                  <a:moveTo>
                    <a:pt x="0" y="0"/>
                  </a:moveTo>
                  <a:lnTo>
                    <a:pt x="1306428" y="0"/>
                  </a:lnTo>
                  <a:lnTo>
                    <a:pt x="1306428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5"/>
              <a:stretch>
                <a:fillRect l="0" t="-3577" r="0" b="-3577"/>
              </a:stretch>
            </a:blipFill>
          </p:spPr>
        </p:sp>
      </p:grpSp>
      <p:sp>
        <p:nvSpPr>
          <p:cNvPr name="AutoShape 8" id="8"/>
          <p:cNvSpPr/>
          <p:nvPr/>
        </p:nvSpPr>
        <p:spPr>
          <a:xfrm>
            <a:off x="8821308" y="2857485"/>
            <a:ext cx="6492240" cy="0"/>
          </a:xfrm>
          <a:prstGeom prst="line">
            <a:avLst/>
          </a:prstGeom>
          <a:ln cap="flat" w="7620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9" id="9"/>
          <p:cNvSpPr/>
          <p:nvPr/>
        </p:nvSpPr>
        <p:spPr>
          <a:xfrm>
            <a:off x="2974452" y="8151798"/>
            <a:ext cx="6492240" cy="0"/>
          </a:xfrm>
          <a:prstGeom prst="line">
            <a:avLst/>
          </a:prstGeom>
          <a:ln cap="flat" w="7620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10" id="10"/>
          <p:cNvSpPr txBox="true"/>
          <p:nvPr/>
        </p:nvSpPr>
        <p:spPr>
          <a:xfrm rot="0">
            <a:off x="2974452" y="7459228"/>
            <a:ext cx="6492240" cy="5973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876"/>
              </a:lnSpc>
            </a:pPr>
            <a:r>
              <a:rPr lang="en-US" sz="3483">
                <a:solidFill>
                  <a:srgbClr val="EDAE32"/>
                </a:solidFill>
                <a:latin typeface="Aileron"/>
              </a:rPr>
              <a:t>Áreas comunes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3793406" y="2098240"/>
            <a:ext cx="6492240" cy="5973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876"/>
              </a:lnSpc>
            </a:pPr>
            <a:r>
              <a:rPr lang="en-US" sz="3483">
                <a:solidFill>
                  <a:srgbClr val="EDAE32"/>
                </a:solidFill>
                <a:latin typeface="Aileron"/>
              </a:rPr>
              <a:t>Terraza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2974452" y="8227998"/>
            <a:ext cx="6492240" cy="9059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616"/>
              </a:lnSpc>
            </a:pPr>
            <a:r>
              <a:rPr lang="en-US" sz="2583">
                <a:solidFill>
                  <a:srgbClr val="FFFFFF"/>
                </a:solidFill>
                <a:latin typeface="Aileron"/>
              </a:rPr>
              <a:t>Common areas </a:t>
            </a:r>
          </a:p>
          <a:p>
            <a:pPr>
              <a:lnSpc>
                <a:spcPts val="3616"/>
              </a:lnSpc>
            </a:pPr>
            <a:r>
              <a:rPr lang="en-US" sz="2583">
                <a:solidFill>
                  <a:srgbClr val="FFFFFF"/>
                </a:solidFill>
                <a:latin typeface="Aileron"/>
              </a:rPr>
              <a:t>A</a:t>
            </a:r>
            <a:r>
              <a:rPr lang="en-US" sz="2583">
                <a:solidFill>
                  <a:srgbClr val="FFFFFF"/>
                </a:solidFill>
                <a:latin typeface="Aileron"/>
              </a:rPr>
              <a:t>ree comuni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3793406" y="3056064"/>
            <a:ext cx="6492240" cy="27461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686"/>
              </a:lnSpc>
            </a:pPr>
            <a:r>
              <a:rPr lang="en-US" sz="2583">
                <a:solidFill>
                  <a:srgbClr val="FFFFFF"/>
                </a:solidFill>
                <a:latin typeface="Aileron"/>
              </a:rPr>
              <a:t>Terrace</a:t>
            </a:r>
          </a:p>
          <a:p>
            <a:pPr>
              <a:lnSpc>
                <a:spcPts val="2686"/>
              </a:lnSpc>
            </a:pPr>
            <a:r>
              <a:rPr lang="en-US" sz="2583">
                <a:solidFill>
                  <a:srgbClr val="FFFFFF"/>
                </a:solidFill>
                <a:latin typeface="Aileron"/>
              </a:rPr>
              <a:t>Terrazza</a:t>
            </a:r>
          </a:p>
          <a:p>
            <a:pPr>
              <a:lnSpc>
                <a:spcPts val="2686"/>
              </a:lnSpc>
            </a:pPr>
          </a:p>
          <a:p>
            <a:pPr>
              <a:lnSpc>
                <a:spcPts val="2686"/>
              </a:lnSpc>
            </a:pPr>
          </a:p>
          <a:p>
            <a:pPr>
              <a:lnSpc>
                <a:spcPts val="2686"/>
              </a:lnSpc>
            </a:pPr>
          </a:p>
          <a:p>
            <a:pPr>
              <a:lnSpc>
                <a:spcPts val="2686"/>
              </a:lnSpc>
            </a:pPr>
          </a:p>
          <a:p>
            <a:pPr>
              <a:lnSpc>
                <a:spcPts val="2686"/>
              </a:lnSpc>
            </a:pPr>
          </a:p>
          <a:p>
            <a:pPr>
              <a:lnSpc>
                <a:spcPts val="3616"/>
              </a:lnSpc>
            </a:pP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333" r="0" b="-3333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0" y="-71545"/>
            <a:ext cx="9231540" cy="10430090"/>
            <a:chOff x="0" y="0"/>
            <a:chExt cx="5624576" cy="6354826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-8128" y="-15494"/>
              <a:ext cx="6457061" cy="6428613"/>
            </a:xfrm>
            <a:custGeom>
              <a:avLst/>
              <a:gdLst/>
              <a:ahLst/>
              <a:cxnLst/>
              <a:rect r="r" b="b" t="t" l="l"/>
              <a:pathLst>
                <a:path h="6428613" w="6457061">
                  <a:moveTo>
                    <a:pt x="2030095" y="6351651"/>
                  </a:moveTo>
                  <a:cubicBezTo>
                    <a:pt x="1401318" y="6327775"/>
                    <a:pt x="615188" y="6428613"/>
                    <a:pt x="10922" y="6315202"/>
                  </a:cubicBezTo>
                  <a:cubicBezTo>
                    <a:pt x="29210" y="4220591"/>
                    <a:pt x="0" y="2131441"/>
                    <a:pt x="10414" y="33909"/>
                  </a:cubicBezTo>
                  <a:cubicBezTo>
                    <a:pt x="1531620" y="18923"/>
                    <a:pt x="3200908" y="0"/>
                    <a:pt x="4708779" y="36576"/>
                  </a:cubicBezTo>
                  <a:cubicBezTo>
                    <a:pt x="4705223" y="269748"/>
                    <a:pt x="4863084" y="555752"/>
                    <a:pt x="4998212" y="1024890"/>
                  </a:cubicBezTo>
                  <a:cubicBezTo>
                    <a:pt x="5065649" y="1450340"/>
                    <a:pt x="5018151" y="1983613"/>
                    <a:pt x="5156073" y="2395093"/>
                  </a:cubicBezTo>
                  <a:cubicBezTo>
                    <a:pt x="5119497" y="2433447"/>
                    <a:pt x="5235575" y="2533650"/>
                    <a:pt x="5241671" y="2606294"/>
                  </a:cubicBezTo>
                  <a:cubicBezTo>
                    <a:pt x="5221351" y="2797937"/>
                    <a:pt x="5321808" y="2871978"/>
                    <a:pt x="5347462" y="3146044"/>
                  </a:cubicBezTo>
                  <a:cubicBezTo>
                    <a:pt x="5378577" y="3134360"/>
                    <a:pt x="5333111" y="3297936"/>
                    <a:pt x="5358511" y="3464179"/>
                  </a:cubicBezTo>
                  <a:cubicBezTo>
                    <a:pt x="5366131" y="3580003"/>
                    <a:pt x="5444109" y="3753231"/>
                    <a:pt x="5446395" y="3869563"/>
                  </a:cubicBezTo>
                  <a:cubicBezTo>
                    <a:pt x="5430012" y="4118229"/>
                    <a:pt x="5451221" y="4418330"/>
                    <a:pt x="5427980" y="4713351"/>
                  </a:cubicBezTo>
                  <a:cubicBezTo>
                    <a:pt x="5468239" y="4858131"/>
                    <a:pt x="5548884" y="5101717"/>
                    <a:pt x="5603494" y="5491480"/>
                  </a:cubicBezTo>
                  <a:cubicBezTo>
                    <a:pt x="5603748" y="5699887"/>
                    <a:pt x="5537581" y="5837428"/>
                    <a:pt x="5632196" y="6181598"/>
                  </a:cubicBezTo>
                  <a:cubicBezTo>
                    <a:pt x="5491861" y="6407658"/>
                    <a:pt x="6457061" y="6366510"/>
                    <a:pt x="2030095" y="6351651"/>
                  </a:cubicBezTo>
                  <a:close/>
                </a:path>
              </a:pathLst>
            </a:custGeom>
            <a:blipFill>
              <a:blip r:embed="rId3"/>
              <a:stretch>
                <a:fillRect l="0" t="-9006" r="0" b="-9006"/>
              </a:stretch>
            </a:blipFill>
          </p:spPr>
        </p:sp>
      </p:grpSp>
      <p:sp>
        <p:nvSpPr>
          <p:cNvPr name="TextBox 5" id="5"/>
          <p:cNvSpPr txBox="true"/>
          <p:nvPr/>
        </p:nvSpPr>
        <p:spPr>
          <a:xfrm rot="0">
            <a:off x="9911776" y="1634849"/>
            <a:ext cx="7009852" cy="54387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218"/>
              </a:lnSpc>
            </a:pPr>
            <a:r>
              <a:rPr lang="en-US" sz="3800" spc="-26">
                <a:solidFill>
                  <a:srgbClr val="EDAE32"/>
                </a:solidFill>
                <a:latin typeface="Aileron Ultra-Bold"/>
              </a:rPr>
              <a:t>APARTMENT 2 APPARTAMENTO 2</a:t>
            </a:r>
          </a:p>
          <a:p>
            <a:pPr>
              <a:lnSpc>
                <a:spcPts val="6882"/>
              </a:lnSpc>
            </a:pPr>
          </a:p>
          <a:p>
            <a:pPr>
              <a:lnSpc>
                <a:spcPts val="6882"/>
              </a:lnSpc>
            </a:pPr>
          </a:p>
          <a:p>
            <a:pPr>
              <a:lnSpc>
                <a:spcPts val="6882"/>
              </a:lnSpc>
            </a:pPr>
          </a:p>
          <a:p>
            <a:pPr>
              <a:lnSpc>
                <a:spcPts val="6882"/>
              </a:lnSpc>
            </a:pPr>
          </a:p>
          <a:p>
            <a:pPr>
              <a:lnSpc>
                <a:spcPts val="6882"/>
              </a:lnSpc>
            </a:pPr>
          </a:p>
        </p:txBody>
      </p:sp>
      <p:sp>
        <p:nvSpPr>
          <p:cNvPr name="AutoShape 6" id="6"/>
          <p:cNvSpPr/>
          <p:nvPr/>
        </p:nvSpPr>
        <p:spPr>
          <a:xfrm>
            <a:off x="9980180" y="3996859"/>
            <a:ext cx="4845937" cy="0"/>
          </a:xfrm>
          <a:prstGeom prst="line">
            <a:avLst/>
          </a:prstGeom>
          <a:ln cap="flat" w="28575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7" id="7"/>
          <p:cNvSpPr/>
          <p:nvPr/>
        </p:nvSpPr>
        <p:spPr>
          <a:xfrm>
            <a:off x="9911776" y="5786854"/>
            <a:ext cx="4845937" cy="0"/>
          </a:xfrm>
          <a:prstGeom prst="line">
            <a:avLst/>
          </a:prstGeom>
          <a:ln cap="flat" w="28575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8" id="8"/>
          <p:cNvSpPr txBox="true"/>
          <p:nvPr/>
        </p:nvSpPr>
        <p:spPr>
          <a:xfrm rot="0">
            <a:off x="9911776" y="716011"/>
            <a:ext cx="7009852" cy="10521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8680"/>
              </a:lnSpc>
            </a:pPr>
            <a:r>
              <a:rPr lang="en-US" sz="6200">
                <a:solidFill>
                  <a:srgbClr val="EDAE32"/>
                </a:solidFill>
                <a:latin typeface="Aileron Ultra-Bold"/>
              </a:rPr>
              <a:t>APARTAMENTO 2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9911776" y="2858940"/>
            <a:ext cx="7589450" cy="10998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480"/>
              </a:lnSpc>
            </a:pPr>
            <a:r>
              <a:rPr lang="en-US" sz="3200">
                <a:solidFill>
                  <a:srgbClr val="FFFFFF"/>
                </a:solidFill>
                <a:latin typeface="Aileron Bold"/>
              </a:rPr>
              <a:t>PH PLAZA BELLA VISTA</a:t>
            </a:r>
          </a:p>
          <a:p>
            <a:pPr>
              <a:lnSpc>
                <a:spcPts val="4480"/>
              </a:lnSpc>
            </a:pPr>
            <a:r>
              <a:rPr lang="en-US" sz="3200">
                <a:solidFill>
                  <a:srgbClr val="FFFFFF"/>
                </a:solidFill>
                <a:latin typeface="Aileron Bold"/>
              </a:rPr>
              <a:t>TORRE MAYOR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9911776" y="4163547"/>
            <a:ext cx="2635311" cy="12839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876"/>
              </a:lnSpc>
            </a:pPr>
            <a:r>
              <a:rPr lang="en-US" sz="3483">
                <a:solidFill>
                  <a:srgbClr val="FFFFFF"/>
                </a:solidFill>
                <a:latin typeface="Aileron"/>
              </a:rPr>
              <a:t>Ubicación:</a:t>
            </a:r>
          </a:p>
          <a:p>
            <a:pPr>
              <a:lnSpc>
                <a:spcPts val="2583"/>
              </a:lnSpc>
            </a:pPr>
            <a:r>
              <a:rPr lang="en-US" sz="2083">
                <a:solidFill>
                  <a:srgbClr val="FFFFFF"/>
                </a:solidFill>
                <a:latin typeface="Aileron"/>
              </a:rPr>
              <a:t>location:</a:t>
            </a:r>
          </a:p>
          <a:p>
            <a:pPr>
              <a:lnSpc>
                <a:spcPts val="2583"/>
              </a:lnSpc>
            </a:pPr>
            <a:r>
              <a:rPr lang="en-US" sz="2083">
                <a:solidFill>
                  <a:srgbClr val="FFFFFF"/>
                </a:solidFill>
                <a:latin typeface="Aileron"/>
              </a:rPr>
              <a:t>ubicazione: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2249604" y="4297088"/>
            <a:ext cx="5251622" cy="11162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908"/>
              </a:lnSpc>
            </a:pPr>
            <a:r>
              <a:rPr lang="en-US" sz="2077">
                <a:solidFill>
                  <a:srgbClr val="EDAE32"/>
                </a:solidFill>
                <a:latin typeface="Aileron"/>
              </a:rPr>
              <a:t>Vía España a 50 mts. del Hotel Euro, </a:t>
            </a:r>
            <a:r>
              <a:rPr lang="en-US" sz="2077">
                <a:solidFill>
                  <a:srgbClr val="EDAE32"/>
                </a:solidFill>
                <a:latin typeface="Aileron"/>
              </a:rPr>
              <a:t>Bella Vista, Ciudad de Panamá</a:t>
            </a:r>
          </a:p>
          <a:p>
            <a:pPr>
              <a:lnSpc>
                <a:spcPts val="3188"/>
              </a:lnSpc>
            </a:pPr>
          </a:p>
        </p:txBody>
      </p:sp>
      <p:sp>
        <p:nvSpPr>
          <p:cNvPr name="TextBox 12" id="12"/>
          <p:cNvSpPr txBox="true"/>
          <p:nvPr/>
        </p:nvSpPr>
        <p:spPr>
          <a:xfrm rot="0">
            <a:off x="12470887" y="6220242"/>
            <a:ext cx="4712213" cy="7192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881"/>
              </a:lnSpc>
            </a:pPr>
            <a:r>
              <a:rPr lang="en-US" sz="2058">
                <a:solidFill>
                  <a:srgbClr val="EDAE32"/>
                </a:solidFill>
                <a:latin typeface="Aileron"/>
              </a:rPr>
              <a:t>Dos habitaciones, sala - comedor, baranda, cocina y 2 baños. Piscina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2470887" y="7303370"/>
            <a:ext cx="5030339" cy="10811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881"/>
              </a:lnSpc>
            </a:pPr>
            <a:r>
              <a:rPr lang="en-US" sz="2058">
                <a:solidFill>
                  <a:srgbClr val="EDAE32"/>
                </a:solidFill>
                <a:latin typeface="Aileron"/>
              </a:rPr>
              <a:t>Two bedrooms, living room - dining room, railing, kitchen, and 2 bathrooms. Swimming pool.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2470887" y="8556009"/>
            <a:ext cx="5030339" cy="7192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881"/>
              </a:lnSpc>
            </a:pPr>
            <a:r>
              <a:rPr lang="en-US" sz="2058">
                <a:solidFill>
                  <a:srgbClr val="EDAE32"/>
                </a:solidFill>
                <a:latin typeface="Aileron"/>
              </a:rPr>
              <a:t>Due camere da letto, soggiorno - sala da pranzo, ringhiera, cucina e 2 bagni. Piscina.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9911776" y="6286917"/>
            <a:ext cx="3363981" cy="4908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739"/>
              </a:lnSpc>
            </a:pPr>
            <a:r>
              <a:rPr lang="en-US" sz="3399">
                <a:solidFill>
                  <a:srgbClr val="FFFFFF"/>
                </a:solidFill>
                <a:latin typeface="Aileron"/>
              </a:rPr>
              <a:t>Descripción: 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9911776" y="7370045"/>
            <a:ext cx="3363981" cy="4908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739"/>
              </a:lnSpc>
            </a:pPr>
            <a:r>
              <a:rPr lang="en-US" sz="3399">
                <a:solidFill>
                  <a:srgbClr val="FFFFFF"/>
                </a:solidFill>
                <a:latin typeface="Aileron"/>
              </a:rPr>
              <a:t>Description: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9911776" y="8622684"/>
            <a:ext cx="2358271" cy="4908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739"/>
              </a:lnSpc>
            </a:pPr>
            <a:r>
              <a:rPr lang="en-US" sz="3399">
                <a:solidFill>
                  <a:srgbClr val="FFFFFF"/>
                </a:solidFill>
                <a:latin typeface="Aileron"/>
              </a:rPr>
              <a:t>Descrizione: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DAF_asp94sQ</dc:identifier>
  <dcterms:modified xsi:type="dcterms:W3CDTF">2011-08-01T06:04:30Z</dcterms:modified>
  <cp:revision>1</cp:revision>
  <dc:title>Navy Modern Real Estate Presentation </dc:title>
</cp:coreProperties>
</file>